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81" r:id="rId3"/>
    <p:sldId id="283" r:id="rId4"/>
    <p:sldId id="257" r:id="rId5"/>
    <p:sldId id="284" r:id="rId6"/>
    <p:sldId id="277" r:id="rId7"/>
    <p:sldId id="285" r:id="rId8"/>
    <p:sldId id="279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93"/>
    <a:srgbClr val="FFE21D"/>
    <a:srgbClr val="99CCFF"/>
    <a:srgbClr val="6699FF"/>
    <a:srgbClr val="3333FF"/>
    <a:srgbClr val="CCECFF"/>
    <a:srgbClr val="3366FF"/>
    <a:srgbClr val="0000E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1564" autoAdjust="0"/>
  </p:normalViewPr>
  <p:slideViewPr>
    <p:cSldViewPr snapToGrid="0">
      <p:cViewPr>
        <p:scale>
          <a:sx n="125" d="100"/>
          <a:sy n="125" d="100"/>
        </p:scale>
        <p:origin x="90" y="-10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B2AF-9F0B-43BF-AA2E-EE670CB9B76F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E18CB0-667A-413D-9604-C5A9C2B4D9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797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lice.go.kr/index.do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lice.go.kr/index.do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en-US" altLang="ko-K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경찰청 사이트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altLang="ko-KR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https://www.police.go.kr/index.do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이성권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김영곤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(2008).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적외선센서를 이용한 주차공간관리 시스템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한국정보과학회 학술발표논문집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35(2B), 296-299.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E18CB0-667A-413D-9604-C5A9C2B4D9C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063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en-US" altLang="ko-K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경찰청 사이트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altLang="ko-KR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https://www.police.go.kr/index.do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이성권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김영곤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(2008).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적외선센서를 이용한 주차공간관리 시스템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한국정보과학회 학술발표논문집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35(2B), 296-299.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E18CB0-667A-413D-9604-C5A9C2B4D9C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753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E18CB0-667A-413D-9604-C5A9C2B4D9C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006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481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810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606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101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01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958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978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69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565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259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928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1CF55-B8D4-4FBA-850E-EA3C8735E2E1}" type="datetimeFigureOut">
              <a:rPr lang="ko-KR" altLang="en-US" smtClean="0"/>
              <a:t>2021-03-16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CA3F5-04E3-4A12-859B-FD22AA115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338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inhoinno" TargetMode="External"/><Relationship Id="rId13" Type="http://schemas.openxmlformats.org/officeDocument/2006/relationships/hyperlink" Target="mailto:hbb97225@naver.com" TargetMode="External"/><Relationship Id="rId3" Type="http://schemas.openxmlformats.org/officeDocument/2006/relationships/image" Target="../media/image2.jpg"/><Relationship Id="rId7" Type="http://schemas.openxmlformats.org/officeDocument/2006/relationships/hyperlink" Target="mailto:mearrong123@gmail.com" TargetMode="External"/><Relationship Id="rId12" Type="http://schemas.openxmlformats.org/officeDocument/2006/relationships/hyperlink" Target="https://github.com/Hyun101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hyperlink" Target="mailto:jsh8650@naver.com" TargetMode="External"/><Relationship Id="rId5" Type="http://schemas.openxmlformats.org/officeDocument/2006/relationships/image" Target="../media/image4.png"/><Relationship Id="rId15" Type="http://schemas.openxmlformats.org/officeDocument/2006/relationships/image" Target="../media/image5.jpeg"/><Relationship Id="rId10" Type="http://schemas.openxmlformats.org/officeDocument/2006/relationships/hyperlink" Target="https://github.com/SongLepal" TargetMode="External"/><Relationship Id="rId4" Type="http://schemas.openxmlformats.org/officeDocument/2006/relationships/image" Target="../media/image3.jpg"/><Relationship Id="rId9" Type="http://schemas.openxmlformats.org/officeDocument/2006/relationships/hyperlink" Target="mailto:thddbcks@naver.com" TargetMode="External"/><Relationship Id="rId14" Type="http://schemas.openxmlformats.org/officeDocument/2006/relationships/hyperlink" Target="https://github.com/YJ243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412273" y="937122"/>
            <a:ext cx="3367454" cy="325316"/>
          </a:xfrm>
          <a:noFill/>
        </p:spPr>
        <p:txBody>
          <a:bodyPr>
            <a:normAutofit/>
          </a:bodyPr>
          <a:lstStyle/>
          <a:p>
            <a:r>
              <a:rPr lang="ko-KR" altLang="en-US" sz="1500" dirty="0"/>
              <a:t>실무중심 산업협력 프로젝트</a:t>
            </a:r>
            <a:r>
              <a:rPr lang="en-US" altLang="ko-KR" sz="1500" dirty="0"/>
              <a:t>1</a:t>
            </a:r>
            <a:r>
              <a:rPr lang="ko-KR" altLang="en-US" sz="1500" dirty="0"/>
              <a:t> 제안서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343867" y="2912517"/>
            <a:ext cx="5684363" cy="887063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&lt;</a:t>
            </a:r>
            <a:r>
              <a:rPr lang="ko-KR" altLang="en-US" sz="2000" dirty="0"/>
              <a:t>영화관 분실물 </a:t>
            </a:r>
            <a:r>
              <a:rPr lang="en-US" altLang="ko-KR" sz="2000" dirty="0"/>
              <a:t>IoT</a:t>
            </a:r>
            <a:r>
              <a:rPr lang="ko-KR" altLang="en-US" sz="2000" dirty="0"/>
              <a:t> 시스템</a:t>
            </a:r>
            <a:r>
              <a:rPr lang="en-US" altLang="ko-KR" sz="2000" dirty="0"/>
              <a:t>+&gt;</a:t>
            </a:r>
            <a:endParaRPr lang="ko-KR" altLang="en-US" sz="2000" dirty="0"/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1661FEB7-7E24-41AF-9FBC-EDD3DA42BCEA}"/>
              </a:ext>
            </a:extLst>
          </p:cNvPr>
          <p:cNvSpPr txBox="1">
            <a:spLocks/>
          </p:cNvSpPr>
          <p:nvPr/>
        </p:nvSpPr>
        <p:spPr>
          <a:xfrm>
            <a:off x="3490847" y="1835035"/>
            <a:ext cx="5390404" cy="148198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200" dirty="0">
                <a:solidFill>
                  <a:schemeClr val="tx2"/>
                </a:solidFill>
                <a:latin typeface="+mn-ea"/>
              </a:rPr>
              <a:t>송이</a:t>
            </a:r>
            <a:r>
              <a:rPr lang="ko-KR" altLang="en-US" sz="2000" dirty="0">
                <a:solidFill>
                  <a:schemeClr val="tx2"/>
                </a:solidFill>
                <a:latin typeface="+mn-ea"/>
              </a:rPr>
              <a:t>버섯</a:t>
            </a:r>
            <a:r>
              <a:rPr lang="ko-KR" altLang="en-US" sz="7200" dirty="0">
                <a:solidFill>
                  <a:schemeClr val="tx2"/>
                </a:solidFill>
                <a:latin typeface="+mn-ea"/>
              </a:rPr>
              <a:t>한정</a:t>
            </a:r>
            <a:r>
              <a:rPr lang="ko-KR" altLang="en-US" dirty="0">
                <a:solidFill>
                  <a:schemeClr val="tx2"/>
                </a:solidFill>
                <a:latin typeface="+mn-ea"/>
              </a:rPr>
              <a:t>식</a:t>
            </a:r>
            <a:endParaRPr lang="ko-KR" altLang="en-US" sz="72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D5D0E3C-F2F3-4146-AA24-04842B787FAA}"/>
              </a:ext>
            </a:extLst>
          </p:cNvPr>
          <p:cNvSpPr/>
          <p:nvPr/>
        </p:nvSpPr>
        <p:spPr>
          <a:xfrm>
            <a:off x="4439728" y="4383734"/>
            <a:ext cx="1004470" cy="1004470"/>
          </a:xfrm>
          <a:prstGeom prst="ellipse">
            <a:avLst/>
          </a:prstGeom>
          <a:blipFill dpi="0" rotWithShape="1">
            <a:blip r:embed="rId2"/>
            <a:srcRect/>
            <a:stretch>
              <a:fillRect r="-41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9979AB8-5AC6-47B7-8735-B2B1C167538F}"/>
              </a:ext>
            </a:extLst>
          </p:cNvPr>
          <p:cNvSpPr/>
          <p:nvPr/>
        </p:nvSpPr>
        <p:spPr>
          <a:xfrm>
            <a:off x="9563038" y="4383734"/>
            <a:ext cx="1004471" cy="986655"/>
          </a:xfrm>
          <a:prstGeom prst="ellipse">
            <a:avLst/>
          </a:prstGeom>
          <a:blipFill dpi="0" rotWithShape="1">
            <a:blip r:embed="rId3"/>
            <a:srcRect/>
            <a:stretch>
              <a:fillRect l="-4614" t="-17244" r="-4946" b="185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1A70668-38FE-4EA7-AA6D-22D7ACC81273}"/>
              </a:ext>
            </a:extLst>
          </p:cNvPr>
          <p:cNvSpPr/>
          <p:nvPr/>
        </p:nvSpPr>
        <p:spPr>
          <a:xfrm>
            <a:off x="1888748" y="4383734"/>
            <a:ext cx="1004471" cy="986655"/>
          </a:xfrm>
          <a:prstGeom prst="ellipse">
            <a:avLst/>
          </a:prstGeom>
          <a:blipFill dpi="0" rotWithShape="1">
            <a:blip r:embed="rId4"/>
            <a:srcRect/>
            <a:stretch>
              <a:fillRect l="-4614" t="-17243" r="-4946" b="185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AF3BF56-1DA5-4B04-AAF6-2F9B3AEA2773}"/>
              </a:ext>
            </a:extLst>
          </p:cNvPr>
          <p:cNvSpPr/>
          <p:nvPr/>
        </p:nvSpPr>
        <p:spPr>
          <a:xfrm>
            <a:off x="7099770" y="4383734"/>
            <a:ext cx="1004471" cy="986655"/>
          </a:xfrm>
          <a:prstGeom prst="ellipse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6000"/>
                      </a14:imgEffect>
                    </a14:imgLayer>
                  </a14:imgProps>
                </a:ext>
              </a:extLst>
            </a:blip>
            <a:srcRect/>
            <a:stretch>
              <a:fillRect l="3449" t="3448" r="3449" b="-3103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14F04F-BBF9-42FB-B27E-E4406BA08608}"/>
              </a:ext>
            </a:extLst>
          </p:cNvPr>
          <p:cNvSpPr txBox="1"/>
          <p:nvPr/>
        </p:nvSpPr>
        <p:spPr>
          <a:xfrm>
            <a:off x="1168087" y="5571052"/>
            <a:ext cx="24945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송인호</a:t>
            </a:r>
            <a:endParaRPr lang="en-US" altLang="ko-KR" dirty="0"/>
          </a:p>
          <a:p>
            <a:pPr algn="ctr"/>
            <a:r>
              <a:rPr lang="en-US" altLang="ko-KR" sz="1400" dirty="0">
                <a:hlinkClick r:id="rId7"/>
              </a:rPr>
              <a:t>mearrong123@gmail.com</a:t>
            </a:r>
            <a:endParaRPr lang="en-US" altLang="ko-KR" sz="1400" dirty="0"/>
          </a:p>
          <a:p>
            <a:pPr algn="ctr"/>
            <a:r>
              <a:rPr lang="en-US" altLang="ko-KR" sz="1400" dirty="0">
                <a:hlinkClick r:id="rId8"/>
              </a:rPr>
              <a:t>https://github.com/inhoinno</a:t>
            </a:r>
            <a:endParaRPr lang="en-US" altLang="ko-KR" sz="1400" dirty="0"/>
          </a:p>
          <a:p>
            <a:pPr algn="ctr"/>
            <a:endParaRPr lang="ko-KR" alt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A0E13E-B047-4B9F-A3AF-F86CB316B5F5}"/>
              </a:ext>
            </a:extLst>
          </p:cNvPr>
          <p:cNvSpPr txBox="1"/>
          <p:nvPr/>
        </p:nvSpPr>
        <p:spPr>
          <a:xfrm>
            <a:off x="3714915" y="5585210"/>
            <a:ext cx="26154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/>
              <a:t>송유찬</a:t>
            </a:r>
            <a:endParaRPr lang="en-US" altLang="ko-KR" dirty="0"/>
          </a:p>
          <a:p>
            <a:pPr algn="ctr"/>
            <a:r>
              <a:rPr lang="en-US" altLang="ko-KR" sz="1400" dirty="0">
                <a:hlinkClick r:id="rId9"/>
              </a:rPr>
              <a:t>thddbcks@naver.com</a:t>
            </a:r>
            <a:endParaRPr lang="en-US" altLang="ko-KR" sz="1400" dirty="0"/>
          </a:p>
          <a:p>
            <a:pPr algn="ctr"/>
            <a:r>
              <a:rPr lang="en-US" altLang="ko-KR" sz="1400" dirty="0">
                <a:hlinkClick r:id="rId10"/>
              </a:rPr>
              <a:t>https://github.com/SongLepal</a:t>
            </a:r>
            <a:endParaRPr lang="en-US" altLang="ko-KR" sz="1400" dirty="0"/>
          </a:p>
          <a:p>
            <a:endParaRPr lang="ko-KR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89098C-F499-40A5-8A3F-ADCF09E0688C}"/>
              </a:ext>
            </a:extLst>
          </p:cNvPr>
          <p:cNvSpPr txBox="1"/>
          <p:nvPr/>
        </p:nvSpPr>
        <p:spPr>
          <a:xfrm>
            <a:off x="8830335" y="5585210"/>
            <a:ext cx="2597185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정성현</a:t>
            </a:r>
            <a:endParaRPr lang="en-US" altLang="ko-KR" dirty="0"/>
          </a:p>
          <a:p>
            <a:pPr algn="ctr"/>
            <a:r>
              <a:rPr lang="en-US" altLang="ko-KR" sz="1400" dirty="0">
                <a:hlinkClick r:id="rId11"/>
              </a:rPr>
              <a:t>jsh8650@naver.com</a:t>
            </a:r>
            <a:endParaRPr lang="en-US" altLang="ko-KR" sz="1400" dirty="0"/>
          </a:p>
          <a:p>
            <a:pPr algn="ctr"/>
            <a:r>
              <a:rPr lang="en-US" altLang="ko-KR" sz="1400" dirty="0">
                <a:hlinkClick r:id="rId12"/>
              </a:rPr>
              <a:t>https://github.com/Hyun1019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endParaRPr lang="ko-KR" altLang="en-US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C51983-1B88-4FF6-9F8F-CAB13FE081A0}"/>
              </a:ext>
            </a:extLst>
          </p:cNvPr>
          <p:cNvSpPr txBox="1"/>
          <p:nvPr/>
        </p:nvSpPr>
        <p:spPr>
          <a:xfrm>
            <a:off x="6502839" y="5585210"/>
            <a:ext cx="223029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한예진</a:t>
            </a:r>
            <a:endParaRPr lang="en-US" altLang="ko-KR" dirty="0"/>
          </a:p>
          <a:p>
            <a:pPr algn="ctr"/>
            <a:r>
              <a:rPr lang="en-US" altLang="ko-KR" sz="1400" dirty="0">
                <a:hlinkClick r:id="rId13"/>
              </a:rPr>
              <a:t>hbb97225@naver.com</a:t>
            </a:r>
            <a:endParaRPr lang="en-US" altLang="ko-KR" sz="1400" dirty="0"/>
          </a:p>
          <a:p>
            <a:pPr algn="ctr"/>
            <a:r>
              <a:rPr lang="en-US" altLang="ko-KR" sz="1400" dirty="0">
                <a:hlinkClick r:id="rId14"/>
              </a:rPr>
              <a:t>https://github.com/YJ243</a:t>
            </a:r>
            <a:endParaRPr lang="en-US" altLang="ko-KR" sz="1400" dirty="0"/>
          </a:p>
          <a:p>
            <a:pPr algn="ctr"/>
            <a:endParaRPr lang="ko-KR" altLang="en-US" dirty="0"/>
          </a:p>
        </p:txBody>
      </p:sp>
      <p:pic>
        <p:nvPicPr>
          <p:cNvPr id="16" name="Picture 2" descr="표고버섯 일러스트 Sansai Plants에 대한 스톡 벡터 아트 및 기타 이미지 - iStock">
            <a:extLst>
              <a:ext uri="{FF2B5EF4-FFF2-40B4-BE49-F238E27FC236}">
                <a16:creationId xmlns:a16="http://schemas.microsoft.com/office/drawing/2014/main" id="{9D840798-234B-48E4-A85C-639BFE0D3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491" y="2068313"/>
            <a:ext cx="515884" cy="36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1885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:a16="http://schemas.microsoft.com/office/drawing/2014/main" id="{66F220FE-A2A0-4B29-AB5B-98C769A5A1CB}"/>
              </a:ext>
            </a:extLst>
          </p:cNvPr>
          <p:cNvSpPr txBox="1">
            <a:spLocks/>
          </p:cNvSpPr>
          <p:nvPr/>
        </p:nvSpPr>
        <p:spPr>
          <a:xfrm>
            <a:off x="3621475" y="1385093"/>
            <a:ext cx="5390404" cy="148198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200" dirty="0">
                <a:solidFill>
                  <a:schemeClr val="tx2"/>
                </a:solidFill>
                <a:latin typeface="+mn-ea"/>
              </a:rPr>
              <a:t>Content</a:t>
            </a:r>
            <a:endParaRPr lang="ko-KR" altLang="en-US" sz="72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0546B60-DE18-42A4-A102-3705D0839C17}"/>
              </a:ext>
            </a:extLst>
          </p:cNvPr>
          <p:cNvSpPr/>
          <p:nvPr/>
        </p:nvSpPr>
        <p:spPr>
          <a:xfrm>
            <a:off x="1535550" y="3226824"/>
            <a:ext cx="2667343" cy="3004457"/>
          </a:xfrm>
          <a:prstGeom prst="roundRect">
            <a:avLst/>
          </a:prstGeom>
          <a:noFill/>
          <a:ln w="57150">
            <a:solidFill>
              <a:srgbClr val="99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Motivation</a:t>
            </a:r>
          </a:p>
          <a:p>
            <a:pPr marL="742950" lvl="1" indent="-285750" algn="just">
              <a:buFont typeface="맑은 고딕" panose="020B0503020000020004" pitchFamily="50" charset="-127"/>
              <a:buChar char="º"/>
            </a:pPr>
            <a:endParaRPr lang="en-US" altLang="ko-KR" sz="1200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Related Literature</a:t>
            </a:r>
          </a:p>
          <a:p>
            <a:pPr marL="742950" lvl="1" indent="-285750" algn="just">
              <a:buFont typeface="맑은 고딕" panose="020B0503020000020004" pitchFamily="50" charset="-127"/>
              <a:buChar char="º"/>
            </a:pPr>
            <a:r>
              <a:rPr lang="ko-KR" altLang="en-US" sz="1200" dirty="0">
                <a:solidFill>
                  <a:schemeClr val="tx1"/>
                </a:solidFill>
              </a:rPr>
              <a:t>영화관 분실물감지 </a:t>
            </a:r>
            <a:r>
              <a:rPr lang="en-US" altLang="ko-KR" sz="1200" dirty="0">
                <a:solidFill>
                  <a:schemeClr val="tx1"/>
                </a:solidFill>
              </a:rPr>
              <a:t>IoT</a:t>
            </a:r>
            <a:r>
              <a:rPr lang="ko-KR" altLang="en-US" sz="1200" dirty="0">
                <a:solidFill>
                  <a:schemeClr val="tx1"/>
                </a:solidFill>
              </a:rPr>
              <a:t>시스템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4D82C65-6336-4D72-8DF7-0F9ED2207DD2}"/>
              </a:ext>
            </a:extLst>
          </p:cNvPr>
          <p:cNvSpPr/>
          <p:nvPr/>
        </p:nvSpPr>
        <p:spPr>
          <a:xfrm>
            <a:off x="4768103" y="3226824"/>
            <a:ext cx="2667343" cy="3004457"/>
          </a:xfrm>
          <a:prstGeom prst="roundRect">
            <a:avLst/>
          </a:prstGeom>
          <a:noFill/>
          <a:ln w="57150">
            <a:solidFill>
              <a:srgbClr val="66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Proposal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8521B641-A09A-4E7A-A13D-70E6982C3A69}"/>
              </a:ext>
            </a:extLst>
          </p:cNvPr>
          <p:cNvSpPr/>
          <p:nvPr/>
        </p:nvSpPr>
        <p:spPr>
          <a:xfrm>
            <a:off x="8000656" y="3226824"/>
            <a:ext cx="2667343" cy="3004457"/>
          </a:xfrm>
          <a:prstGeom prst="roundRect">
            <a:avLst/>
          </a:prstGeom>
          <a:noFill/>
          <a:ln w="571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Expecting Results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595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AAEBF67-7A90-48DE-BF9D-B336FC056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400" y="1953789"/>
            <a:ext cx="4742015" cy="2368558"/>
          </a:xfrm>
          <a:prstGeom prst="rect">
            <a:avLst/>
          </a:prstGeom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66F220FE-A2A0-4B29-AB5B-98C769A5A1CB}"/>
              </a:ext>
            </a:extLst>
          </p:cNvPr>
          <p:cNvSpPr txBox="1">
            <a:spLocks/>
          </p:cNvSpPr>
          <p:nvPr/>
        </p:nvSpPr>
        <p:spPr>
          <a:xfrm>
            <a:off x="2287177" y="131412"/>
            <a:ext cx="8069943" cy="148198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4800" dirty="0">
                <a:solidFill>
                  <a:schemeClr val="tx2"/>
                </a:solidFill>
                <a:latin typeface="+mn-ea"/>
              </a:rPr>
              <a:t>Executive Summary</a:t>
            </a:r>
            <a:endParaRPr lang="ko-KR" altLang="en-US" sz="4800" dirty="0">
              <a:solidFill>
                <a:schemeClr val="tx2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010A330-98D4-41D3-B47B-AE4568E691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97"/>
          <a:stretch/>
        </p:blipFill>
        <p:spPr>
          <a:xfrm>
            <a:off x="1457400" y="4419924"/>
            <a:ext cx="4864749" cy="202762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C6B862D-2768-40B2-AC61-480D631EB3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03" t="5366" r="9114" b="8174"/>
          <a:stretch/>
        </p:blipFill>
        <p:spPr>
          <a:xfrm>
            <a:off x="9332655" y="1993473"/>
            <a:ext cx="1665537" cy="295836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8C23F03-4453-4D43-8F88-6B4963A45597}"/>
              </a:ext>
            </a:extLst>
          </p:cNvPr>
          <p:cNvSpPr/>
          <p:nvPr/>
        </p:nvSpPr>
        <p:spPr>
          <a:xfrm>
            <a:off x="1018236" y="1780163"/>
            <a:ext cx="5496791" cy="476422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A32B122-9648-4498-AF09-5FD1A412A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4271" y="3395601"/>
            <a:ext cx="798955" cy="9511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04A2A0D-4825-4A09-BDF6-CE95FBE4274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761" y="5008988"/>
            <a:ext cx="1324502" cy="1324502"/>
          </a:xfrm>
          <a:prstGeom prst="rect">
            <a:avLst/>
          </a:prstGeom>
        </p:spPr>
      </p:pic>
      <p:pic>
        <p:nvPicPr>
          <p:cNvPr id="14" name="그래픽 13" descr="스마트폰">
            <a:extLst>
              <a:ext uri="{FF2B5EF4-FFF2-40B4-BE49-F238E27FC236}">
                <a16:creationId xmlns:a16="http://schemas.microsoft.com/office/drawing/2014/main" id="{20F6E712-7A8C-4D07-AA12-5FC9849F87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71117" y="5076114"/>
            <a:ext cx="595125" cy="595125"/>
          </a:xfrm>
          <a:prstGeom prst="rect">
            <a:avLst/>
          </a:prstGeom>
        </p:spPr>
      </p:pic>
      <p:sp>
        <p:nvSpPr>
          <p:cNvPr id="15" name="말풍선: 사각형 14">
            <a:extLst>
              <a:ext uri="{FF2B5EF4-FFF2-40B4-BE49-F238E27FC236}">
                <a16:creationId xmlns:a16="http://schemas.microsoft.com/office/drawing/2014/main" id="{B86F2284-2444-41D8-912B-4C62A7D8F6EC}"/>
              </a:ext>
            </a:extLst>
          </p:cNvPr>
          <p:cNvSpPr/>
          <p:nvPr/>
        </p:nvSpPr>
        <p:spPr>
          <a:xfrm>
            <a:off x="9078176" y="1922596"/>
            <a:ext cx="2281934" cy="3106719"/>
          </a:xfrm>
          <a:prstGeom prst="wedgeRectCallout">
            <a:avLst>
              <a:gd name="adj1" fmla="val -58176"/>
              <a:gd name="adj2" fmla="val 6123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864E66-9D87-4FF1-A03C-1E7E9F4596BB}"/>
              </a:ext>
            </a:extLst>
          </p:cNvPr>
          <p:cNvSpPr txBox="1"/>
          <p:nvPr/>
        </p:nvSpPr>
        <p:spPr>
          <a:xfrm>
            <a:off x="9722281" y="3342839"/>
            <a:ext cx="886283" cy="6528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rmAutofit/>
          </a:bodyPr>
          <a:lstStyle/>
          <a:p>
            <a:r>
              <a:rPr lang="ko-KR" altLang="en-US" sz="1000" dirty="0"/>
              <a:t>좌석 </a:t>
            </a:r>
            <a:r>
              <a:rPr lang="en-US" altLang="ko-KR" sz="1000" dirty="0"/>
              <a:t>C8</a:t>
            </a:r>
            <a:r>
              <a:rPr lang="ko-KR" altLang="en-US" sz="1000" dirty="0"/>
              <a:t>에서</a:t>
            </a:r>
            <a:r>
              <a:rPr lang="en-US" altLang="ko-KR" sz="1000" dirty="0"/>
              <a:t>, </a:t>
            </a:r>
          </a:p>
          <a:p>
            <a:r>
              <a:rPr lang="ko-KR" altLang="en-US" sz="1000" dirty="0"/>
              <a:t>분실물 감지했습니다</a:t>
            </a:r>
            <a:r>
              <a:rPr lang="en-US" altLang="ko-KR" sz="1000" dirty="0"/>
              <a:t>.</a:t>
            </a:r>
            <a:r>
              <a:rPr lang="ko-KR" altLang="en-US" sz="1000" dirty="0"/>
              <a:t> </a:t>
            </a:r>
          </a:p>
        </p:txBody>
      </p:sp>
      <p:sp>
        <p:nvSpPr>
          <p:cNvPr id="17" name="오른쪽 화살표 1037">
            <a:extLst>
              <a:ext uri="{FF2B5EF4-FFF2-40B4-BE49-F238E27FC236}">
                <a16:creationId xmlns:a16="http://schemas.microsoft.com/office/drawing/2014/main" id="{85FEDE7E-6198-4F10-AC3A-489364491FBF}"/>
              </a:ext>
            </a:extLst>
          </p:cNvPr>
          <p:cNvSpPr/>
          <p:nvPr/>
        </p:nvSpPr>
        <p:spPr>
          <a:xfrm>
            <a:off x="8358853" y="3752348"/>
            <a:ext cx="530295" cy="364936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오른쪽 화살표 1037">
            <a:extLst>
              <a:ext uri="{FF2B5EF4-FFF2-40B4-BE49-F238E27FC236}">
                <a16:creationId xmlns:a16="http://schemas.microsoft.com/office/drawing/2014/main" id="{009F2D32-8E24-401E-83FC-2525F4E17450}"/>
              </a:ext>
            </a:extLst>
          </p:cNvPr>
          <p:cNvSpPr/>
          <p:nvPr/>
        </p:nvSpPr>
        <p:spPr>
          <a:xfrm rot="5400000">
            <a:off x="7518165" y="2895223"/>
            <a:ext cx="530295" cy="364936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33C7114-9925-47E0-8F6D-B7E980F5AF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97"/>
          <a:stretch/>
        </p:blipFill>
        <p:spPr>
          <a:xfrm>
            <a:off x="6698117" y="1853713"/>
            <a:ext cx="2216775" cy="92395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1FEE0302-4DF6-4438-99B0-9A163969EFBC}"/>
              </a:ext>
            </a:extLst>
          </p:cNvPr>
          <p:cNvSpPr/>
          <p:nvPr/>
        </p:nvSpPr>
        <p:spPr>
          <a:xfrm>
            <a:off x="6563486" y="1780163"/>
            <a:ext cx="4933189" cy="476422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E4401ADB-9483-45F1-998A-0D1D31DF7137}"/>
              </a:ext>
            </a:extLst>
          </p:cNvPr>
          <p:cNvSpPr txBox="1">
            <a:spLocks/>
          </p:cNvSpPr>
          <p:nvPr/>
        </p:nvSpPr>
        <p:spPr>
          <a:xfrm>
            <a:off x="1609000" y="1240851"/>
            <a:ext cx="4315261" cy="41687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tx2"/>
                </a:solidFill>
                <a:latin typeface="+mn-ea"/>
              </a:rPr>
              <a:t>분실물 </a:t>
            </a:r>
            <a:r>
              <a:rPr lang="ko-KR" altLang="en-US" sz="2800">
                <a:solidFill>
                  <a:schemeClr val="tx2"/>
                </a:solidFill>
                <a:latin typeface="+mn-ea"/>
              </a:rPr>
              <a:t>감지 </a:t>
            </a:r>
            <a:r>
              <a:rPr lang="en-US" altLang="ko-KR" sz="2800" dirty="0">
                <a:solidFill>
                  <a:schemeClr val="tx2"/>
                </a:solidFill>
                <a:latin typeface="+mn-ea"/>
              </a:rPr>
              <a:t>IoT</a:t>
            </a:r>
            <a:r>
              <a:rPr lang="ko-KR" altLang="en-US" sz="2800" dirty="0">
                <a:solidFill>
                  <a:schemeClr val="tx2"/>
                </a:solidFill>
                <a:latin typeface="+mn-ea"/>
              </a:rPr>
              <a:t>시스템</a:t>
            </a:r>
          </a:p>
        </p:txBody>
      </p:sp>
      <p:sp>
        <p:nvSpPr>
          <p:cNvPr id="22" name="부제목 2">
            <a:extLst>
              <a:ext uri="{FF2B5EF4-FFF2-40B4-BE49-F238E27FC236}">
                <a16:creationId xmlns:a16="http://schemas.microsoft.com/office/drawing/2014/main" id="{025EAC97-785F-427D-864E-1CA84AEE505D}"/>
              </a:ext>
            </a:extLst>
          </p:cNvPr>
          <p:cNvSpPr txBox="1">
            <a:spLocks/>
          </p:cNvSpPr>
          <p:nvPr/>
        </p:nvSpPr>
        <p:spPr>
          <a:xfrm>
            <a:off x="7259590" y="962009"/>
            <a:ext cx="3540979" cy="34590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tx2"/>
                </a:solidFill>
                <a:latin typeface="+mn-ea"/>
              </a:rPr>
              <a:t>사용자 데이터 기반 분실물 알림 서비스 </a:t>
            </a:r>
          </a:p>
        </p:txBody>
      </p:sp>
    </p:spTree>
    <p:extLst>
      <p:ext uri="{BB962C8B-B14F-4D97-AF65-F5344CB8AC3E}">
        <p14:creationId xmlns:p14="http://schemas.microsoft.com/office/powerpoint/2010/main" val="1716770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0130" y="417880"/>
            <a:ext cx="1978270" cy="382221"/>
          </a:xfrm>
        </p:spPr>
        <p:txBody>
          <a:bodyPr>
            <a:normAutofit/>
          </a:bodyPr>
          <a:lstStyle/>
          <a:p>
            <a:r>
              <a:rPr lang="en-US" altLang="ko-KR" sz="2000" b="1" dirty="0"/>
              <a:t>1</a:t>
            </a:r>
            <a:r>
              <a:rPr lang="en-US" altLang="ko-KR" sz="2000" b="1"/>
              <a:t>. </a:t>
            </a:r>
            <a:r>
              <a:rPr lang="en-US" altLang="ko-KR" sz="2000" b="1" dirty="0"/>
              <a:t>Motivation</a:t>
            </a:r>
            <a:endParaRPr lang="ko-KR" altLang="en-US" sz="2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7028774" y="951976"/>
            <a:ext cx="482939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1600" dirty="0"/>
              <a:t>경찰청 유실물 통계에 따르면</a:t>
            </a:r>
            <a:r>
              <a:rPr lang="en-US" altLang="ko-KR" sz="1600" dirty="0"/>
              <a:t> 2019</a:t>
            </a:r>
            <a:r>
              <a:rPr lang="ko-KR" altLang="ko-KR" sz="1600" dirty="0"/>
              <a:t>년도 분실물은 물건</a:t>
            </a:r>
            <a:r>
              <a:rPr lang="en-US" altLang="ko-KR" sz="1600" dirty="0"/>
              <a:t>(87.72%)</a:t>
            </a:r>
            <a:r>
              <a:rPr lang="ko-KR" altLang="ko-KR" sz="1600" dirty="0"/>
              <a:t>이</a:t>
            </a:r>
            <a:r>
              <a:rPr lang="en-US" altLang="ko-KR" sz="1600" dirty="0"/>
              <a:t> </a:t>
            </a:r>
            <a:r>
              <a:rPr lang="ko-KR" altLang="ko-KR" sz="1600" dirty="0"/>
              <a:t>압도적으로 많았고</a:t>
            </a:r>
            <a:r>
              <a:rPr lang="en-US" altLang="ko-KR" sz="1600" dirty="0"/>
              <a:t>, </a:t>
            </a:r>
            <a:r>
              <a:rPr lang="ko-KR" altLang="ko-KR" sz="1600" dirty="0"/>
              <a:t>다음으로는 증명서</a:t>
            </a:r>
            <a:r>
              <a:rPr lang="en-US" altLang="ko-KR" sz="1600" dirty="0"/>
              <a:t>(6.4%), </a:t>
            </a:r>
            <a:r>
              <a:rPr lang="ko-KR" altLang="ko-KR" sz="1600" dirty="0"/>
              <a:t>기타</a:t>
            </a:r>
            <a:r>
              <a:rPr lang="en-US" altLang="ko-KR" sz="1600" dirty="0"/>
              <a:t>(3.3%) </a:t>
            </a:r>
            <a:r>
              <a:rPr lang="ko-KR" altLang="en-US" sz="1600" dirty="0"/>
              <a:t>등이 뒤를 이었다</a:t>
            </a:r>
            <a:r>
              <a:rPr lang="en-US" altLang="ko-KR" sz="1600" dirty="0"/>
              <a:t>. </a:t>
            </a:r>
          </a:p>
          <a:p>
            <a:endParaRPr lang="en-US" altLang="ko-KR" sz="1600" dirty="0"/>
          </a:p>
          <a:p>
            <a:r>
              <a:rPr lang="ko-KR" altLang="en-US" sz="1600" dirty="0"/>
              <a:t>이렇듯</a:t>
            </a:r>
            <a:r>
              <a:rPr lang="en-US" altLang="ko-KR" sz="1600" dirty="0"/>
              <a:t>, </a:t>
            </a:r>
            <a:r>
              <a:rPr lang="ko-KR" altLang="en-US" sz="1600" dirty="0"/>
              <a:t>비단 영화관에 국한되지 않고</a:t>
            </a:r>
            <a:r>
              <a:rPr lang="en-US" altLang="ko-KR" sz="1600" dirty="0"/>
              <a:t>, </a:t>
            </a:r>
            <a:r>
              <a:rPr lang="ko-KR" altLang="en-US" sz="1600" dirty="0"/>
              <a:t>분실물 발생 가능성이 있는 여러 환경에 물건 탐지 기능이 적용된다면</a:t>
            </a:r>
            <a:r>
              <a:rPr lang="en-US" altLang="ko-KR" sz="1600" dirty="0"/>
              <a:t>, </a:t>
            </a:r>
            <a:r>
              <a:rPr lang="ko-KR" altLang="en-US" sz="1600" dirty="0"/>
              <a:t>전반적인 분실물 수치를 줄일 수 있을 것이라고 예상된다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</a:p>
        </p:txBody>
      </p:sp>
      <p:pic>
        <p:nvPicPr>
          <p:cNvPr id="5" name="그림 4"/>
          <p:cNvPicPr/>
          <p:nvPr/>
        </p:nvPicPr>
        <p:blipFill>
          <a:blip r:embed="rId3"/>
          <a:stretch>
            <a:fillRect/>
          </a:stretch>
        </p:blipFill>
        <p:spPr>
          <a:xfrm>
            <a:off x="997445" y="951976"/>
            <a:ext cx="5838785" cy="1868187"/>
          </a:xfrm>
          <a:prstGeom prst="rect">
            <a:avLst/>
          </a:prstGeom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460130" y="3401172"/>
            <a:ext cx="2702170" cy="344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/>
              <a:t>2. Related Literature</a:t>
            </a:r>
            <a:endParaRPr lang="ko-KR" alt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569060" y="2820163"/>
            <a:ext cx="236833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[</a:t>
            </a:r>
            <a:r>
              <a:rPr lang="ko-KR" altLang="en-US" sz="1300" dirty="0"/>
              <a:t>표</a:t>
            </a:r>
            <a:r>
              <a:rPr lang="en-US" altLang="ko-KR" sz="1300" dirty="0"/>
              <a:t>1] </a:t>
            </a:r>
            <a:r>
              <a:rPr lang="ko-KR" altLang="en-US" sz="1300" dirty="0"/>
              <a:t>분실물 </a:t>
            </a:r>
            <a:r>
              <a:rPr lang="ko-KR" altLang="en-US" sz="1300" dirty="0" err="1"/>
              <a:t>분류별</a:t>
            </a:r>
            <a:r>
              <a:rPr lang="ko-KR" altLang="en-US" sz="1300" dirty="0"/>
              <a:t> 통계</a:t>
            </a:r>
          </a:p>
        </p:txBody>
      </p:sp>
      <p:pic>
        <p:nvPicPr>
          <p:cNvPr id="8" name="그림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03" y="3886309"/>
            <a:ext cx="3181193" cy="21788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06432" y="3886309"/>
            <a:ext cx="73036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2008</a:t>
            </a:r>
            <a:r>
              <a:rPr lang="ko-KR" altLang="ko-KR" sz="1500" dirty="0"/>
              <a:t>년 </a:t>
            </a:r>
            <a:r>
              <a:rPr lang="en-US" altLang="ko-KR" sz="1500" dirty="0"/>
              <a:t>“</a:t>
            </a:r>
            <a:r>
              <a:rPr lang="ko-KR" altLang="ko-KR" sz="1500" dirty="0"/>
              <a:t>적외선센서를 이용한 주차공간관리 시스템</a:t>
            </a:r>
            <a:r>
              <a:rPr lang="en-US" altLang="ko-KR" sz="1500" dirty="0"/>
              <a:t>” </a:t>
            </a:r>
            <a:r>
              <a:rPr lang="ko-KR" altLang="ko-KR" sz="1500" dirty="0"/>
              <a:t>한국산업기술대학교 김영곤 교수님은 </a:t>
            </a:r>
            <a:r>
              <a:rPr lang="en-US" altLang="ko-KR" sz="1500" dirty="0"/>
              <a:t>RISC</a:t>
            </a:r>
            <a:r>
              <a:rPr lang="ko-KR" altLang="ko-KR" sz="1500" dirty="0"/>
              <a:t>구조인 </a:t>
            </a:r>
            <a:r>
              <a:rPr lang="en-US" altLang="ko-KR" sz="1500" dirty="0"/>
              <a:t>ATmega128 8</a:t>
            </a:r>
            <a:r>
              <a:rPr lang="ko-KR" altLang="ko-KR" sz="1500" dirty="0"/>
              <a:t>비트 마이크로 컨트롤러</a:t>
            </a:r>
            <a:r>
              <a:rPr lang="ko-KR" altLang="en-US" sz="1500" dirty="0"/>
              <a:t>와</a:t>
            </a:r>
            <a:r>
              <a:rPr lang="en-US" altLang="ko-KR" sz="1500" dirty="0"/>
              <a:t> </a:t>
            </a:r>
            <a:r>
              <a:rPr lang="ko-KR" altLang="ko-KR" sz="1500" dirty="0"/>
              <a:t>적외선 센서를 이용하여 주차공간관리 시스템을 보인 바 있다</a:t>
            </a:r>
            <a:r>
              <a:rPr lang="en-US" altLang="ko-KR" sz="1500" dirty="0"/>
              <a:t>.</a:t>
            </a:r>
          </a:p>
          <a:p>
            <a:endParaRPr lang="en-US" altLang="ko-KR" sz="1500" dirty="0"/>
          </a:p>
          <a:p>
            <a:r>
              <a:rPr lang="ko-KR" altLang="ko-KR" sz="1500" dirty="0"/>
              <a:t>따라서 본 조원들은 해당 프로젝트가 충분히 실현 가능성</a:t>
            </a:r>
            <a:r>
              <a:rPr lang="ko-KR" altLang="en-US" sz="1500" dirty="0"/>
              <a:t>이 </a:t>
            </a:r>
            <a:r>
              <a:rPr lang="ko-KR" altLang="ko-KR" sz="1500" dirty="0"/>
              <a:t>있다고 판단</a:t>
            </a:r>
            <a:r>
              <a:rPr lang="ko-KR" altLang="en-US" sz="1500" dirty="0"/>
              <a:t>하여</a:t>
            </a:r>
            <a:r>
              <a:rPr lang="en-US" altLang="ko-KR" sz="1500" dirty="0"/>
              <a:t>, </a:t>
            </a:r>
            <a:r>
              <a:rPr lang="ko-KR" altLang="ko-KR" sz="1500" dirty="0"/>
              <a:t>관련 연구를 기반으로 </a:t>
            </a:r>
            <a:r>
              <a:rPr lang="en-US" altLang="ko-KR" sz="1500" dirty="0"/>
              <a:t>“</a:t>
            </a:r>
            <a:r>
              <a:rPr lang="ko-KR" altLang="en-US" sz="1500" u="sng" dirty="0"/>
              <a:t>영화관 유실물 관리시스템</a:t>
            </a:r>
            <a:r>
              <a:rPr lang="en-US" altLang="ko-KR" sz="1500" u="sng" dirty="0"/>
              <a:t>”</a:t>
            </a:r>
            <a:r>
              <a:rPr lang="ko-KR" altLang="ko-KR" sz="1500" dirty="0"/>
              <a:t>를 제안</a:t>
            </a:r>
            <a:r>
              <a:rPr lang="ko-KR" altLang="en-US" sz="1500" dirty="0"/>
              <a:t>한다</a:t>
            </a:r>
            <a:r>
              <a:rPr lang="en-US" altLang="ko-KR" sz="1500" dirty="0"/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27971" y="6200169"/>
            <a:ext cx="309037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[</a:t>
            </a:r>
            <a:r>
              <a:rPr lang="ko-KR" altLang="ko-KR" sz="1300" dirty="0"/>
              <a:t>그림</a:t>
            </a:r>
            <a:r>
              <a:rPr lang="en-US" altLang="ko-KR" sz="1300" dirty="0"/>
              <a:t>1] </a:t>
            </a:r>
            <a:r>
              <a:rPr lang="ko-KR" altLang="ko-KR" sz="1300" dirty="0"/>
              <a:t>주자</a:t>
            </a:r>
            <a:r>
              <a:rPr lang="en-US" altLang="ko-KR" sz="1300" dirty="0"/>
              <a:t> </a:t>
            </a:r>
            <a:r>
              <a:rPr lang="ko-KR" altLang="ko-KR" sz="1300" dirty="0"/>
              <a:t>공간 관리</a:t>
            </a:r>
            <a:r>
              <a:rPr lang="en-US" altLang="ko-KR" sz="1300" dirty="0"/>
              <a:t> PC Application </a:t>
            </a:r>
            <a:endParaRPr lang="ko-KR" altLang="en-US" sz="13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6D37D61-3B73-4A8A-BC62-8F24F680941B}"/>
              </a:ext>
            </a:extLst>
          </p:cNvPr>
          <p:cNvSpPr/>
          <p:nvPr/>
        </p:nvSpPr>
        <p:spPr>
          <a:xfrm>
            <a:off x="2619852" y="919691"/>
            <a:ext cx="1000125" cy="19004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16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0129" y="417880"/>
            <a:ext cx="6845546" cy="382221"/>
          </a:xfrm>
        </p:spPr>
        <p:txBody>
          <a:bodyPr>
            <a:normAutofit/>
          </a:bodyPr>
          <a:lstStyle/>
          <a:p>
            <a:r>
              <a:rPr lang="en-US" altLang="ko-KR" sz="2000" b="1" dirty="0"/>
              <a:t>2. Related Literature : </a:t>
            </a:r>
            <a:r>
              <a:rPr lang="ko-KR" altLang="en-US" sz="2000" b="1" dirty="0"/>
              <a:t>영화관 분실물 </a:t>
            </a:r>
            <a:r>
              <a:rPr lang="en-US" altLang="ko-KR" sz="2000" b="1" dirty="0"/>
              <a:t>IoT </a:t>
            </a:r>
            <a:r>
              <a:rPr lang="ko-KR" altLang="en-US" sz="2000" b="1" dirty="0"/>
              <a:t>시스템</a:t>
            </a:r>
            <a:r>
              <a:rPr lang="en-US" altLang="ko-KR" sz="2000" b="1" dirty="0"/>
              <a:t> </a:t>
            </a:r>
            <a:endParaRPr lang="ko-KR" altLang="en-US" sz="20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91BFF47-D3F3-47CE-941B-40C106DD38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220"/>
          <a:stretch/>
        </p:blipFill>
        <p:spPr>
          <a:xfrm>
            <a:off x="6447038" y="916940"/>
            <a:ext cx="5403603" cy="54775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0409F9B-431B-4004-9CF0-6E2E0701B7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397"/>
          <a:stretch/>
        </p:blipFill>
        <p:spPr>
          <a:xfrm>
            <a:off x="872507" y="4115001"/>
            <a:ext cx="5234864" cy="218189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73A529CD-C5AE-4B40-9F39-05D51D58C0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129" y="944607"/>
            <a:ext cx="5574531" cy="2784386"/>
          </a:xfrm>
          <a:prstGeom prst="rect">
            <a:avLst/>
          </a:prstGeom>
        </p:spPr>
      </p:pic>
      <p:sp>
        <p:nvSpPr>
          <p:cNvPr id="34" name="말풍선: 사각형 33">
            <a:extLst>
              <a:ext uri="{FF2B5EF4-FFF2-40B4-BE49-F238E27FC236}">
                <a16:creationId xmlns:a16="http://schemas.microsoft.com/office/drawing/2014/main" id="{1E49C123-F104-4A77-8AEB-33F5861A5692}"/>
              </a:ext>
            </a:extLst>
          </p:cNvPr>
          <p:cNvSpPr/>
          <p:nvPr/>
        </p:nvSpPr>
        <p:spPr>
          <a:xfrm>
            <a:off x="703767" y="3873500"/>
            <a:ext cx="5403603" cy="2566620"/>
          </a:xfrm>
          <a:prstGeom prst="wedgeRectCallout">
            <a:avLst>
              <a:gd name="adj1" fmla="val -3843"/>
              <a:gd name="adj2" fmla="val -6728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394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732611" y="214307"/>
            <a:ext cx="3293023" cy="457200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Scrum Task Board</a:t>
            </a:r>
          </a:p>
        </p:txBody>
      </p:sp>
      <p:sp>
        <p:nvSpPr>
          <p:cNvPr id="2" name="Rectangle 1"/>
          <p:cNvSpPr/>
          <p:nvPr/>
        </p:nvSpPr>
        <p:spPr>
          <a:xfrm>
            <a:off x="281813" y="1156131"/>
            <a:ext cx="1918636" cy="277225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07294" y="1206729"/>
            <a:ext cx="3714860" cy="27156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918071" y="1208904"/>
            <a:ext cx="1402637" cy="271948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320707" y="1185865"/>
            <a:ext cx="3968555" cy="273396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1814" y="754067"/>
            <a:ext cx="1918636" cy="4441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63500" sx="102000" sy="102000" algn="ctr" rotWithShape="0">
                    <a:prstClr val="white">
                      <a:alpha val="40000"/>
                    </a:prstClr>
                  </a:outerShdw>
                </a:effectLst>
              </a:rPr>
              <a:t>Stories</a:t>
            </a:r>
          </a:p>
        </p:txBody>
      </p:sp>
      <p:sp>
        <p:nvSpPr>
          <p:cNvPr id="7" name="Rectangle 6"/>
          <p:cNvSpPr/>
          <p:nvPr/>
        </p:nvSpPr>
        <p:spPr>
          <a:xfrm>
            <a:off x="2200450" y="754067"/>
            <a:ext cx="3721704" cy="4441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63500" sx="102000" sy="102000" algn="ctr" rotWithShape="0">
                    <a:prstClr val="white">
                      <a:alpha val="40000"/>
                    </a:prstClr>
                  </a:outerShdw>
                </a:effectLst>
              </a:rPr>
              <a:t>To Do</a:t>
            </a:r>
          </a:p>
        </p:txBody>
      </p:sp>
      <p:sp>
        <p:nvSpPr>
          <p:cNvPr id="8" name="Rectangle 7"/>
          <p:cNvSpPr/>
          <p:nvPr/>
        </p:nvSpPr>
        <p:spPr>
          <a:xfrm>
            <a:off x="5918071" y="754067"/>
            <a:ext cx="1402638" cy="4441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63500" sx="102000" sy="102000" algn="ctr" rotWithShape="0">
                    <a:prstClr val="white">
                      <a:alpha val="40000"/>
                    </a:prstClr>
                  </a:outerShdw>
                </a:effectLst>
              </a:rPr>
              <a:t>In Progress</a:t>
            </a:r>
          </a:p>
        </p:txBody>
      </p:sp>
      <p:sp>
        <p:nvSpPr>
          <p:cNvPr id="9" name="Rectangle 8"/>
          <p:cNvSpPr/>
          <p:nvPr/>
        </p:nvSpPr>
        <p:spPr>
          <a:xfrm>
            <a:off x="7320708" y="754067"/>
            <a:ext cx="3997354" cy="4441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63500" sx="102000" sy="102000" algn="ctr" rotWithShape="0">
                    <a:prstClr val="white">
                      <a:alpha val="40000"/>
                    </a:prstClr>
                  </a:outerShdw>
                </a:effectLst>
              </a:rPr>
              <a:t>Testing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11297055" y="1198176"/>
            <a:ext cx="780768" cy="271975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11289263" y="754067"/>
            <a:ext cx="788560" cy="4441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63500" sx="102000" sy="102000" algn="ctr" rotWithShape="0">
                    <a:prstClr val="white">
                      <a:alpha val="40000"/>
                    </a:prstClr>
                  </a:outerShdw>
                </a:effectLst>
              </a:rPr>
              <a:t>Done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284570" y="3929962"/>
            <a:ext cx="1917870" cy="263027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2200450" y="3929962"/>
            <a:ext cx="3719612" cy="263027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5922153" y="3934297"/>
            <a:ext cx="1398555" cy="262593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7320707" y="3929962"/>
            <a:ext cx="3968555" cy="263027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11299945" y="3917930"/>
            <a:ext cx="777878" cy="264230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6" name="Rectangle 1"/>
          <p:cNvSpPr/>
          <p:nvPr/>
        </p:nvSpPr>
        <p:spPr>
          <a:xfrm>
            <a:off x="420820" y="1367333"/>
            <a:ext cx="1661265" cy="1916026"/>
          </a:xfrm>
          <a:custGeom>
            <a:avLst/>
            <a:gdLst/>
            <a:ahLst/>
            <a:cxnLst/>
            <a:rect l="l" t="t" r="r" b="b"/>
            <a:pathLst>
              <a:path w="4235395" h="4162644">
                <a:moveTo>
                  <a:pt x="4235395" y="0"/>
                </a:moveTo>
                <a:lnTo>
                  <a:pt x="4235395" y="4019636"/>
                </a:lnTo>
                <a:lnTo>
                  <a:pt x="140197" y="4162644"/>
                </a:lnTo>
                <a:lnTo>
                  <a:pt x="0" y="147903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514900" y="1657658"/>
            <a:ext cx="153615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solidFill>
                  <a:prstClr val="black"/>
                </a:solidFill>
              </a:rPr>
              <a:t>관객은 </a:t>
            </a:r>
            <a:endParaRPr lang="en-US" altLang="ko-KR" sz="1200" dirty="0">
              <a:solidFill>
                <a:prstClr val="black"/>
              </a:solidFill>
            </a:endParaRPr>
          </a:p>
          <a:p>
            <a:r>
              <a:rPr lang="ko-KR" altLang="en-US" sz="1200" dirty="0">
                <a:solidFill>
                  <a:prstClr val="black"/>
                </a:solidFill>
              </a:rPr>
              <a:t>자신의 자리를 떠날 때 </a:t>
            </a:r>
            <a:endParaRPr lang="en-US" altLang="ko-KR" sz="1200" dirty="0">
              <a:solidFill>
                <a:prstClr val="black"/>
              </a:solidFill>
            </a:endParaRPr>
          </a:p>
          <a:p>
            <a:r>
              <a:rPr lang="ko-KR" altLang="en-US" sz="1200" dirty="0">
                <a:solidFill>
                  <a:prstClr val="black"/>
                </a:solidFill>
              </a:rPr>
              <a:t>자신의 분실물을</a:t>
            </a:r>
            <a:r>
              <a:rPr lang="en-US" altLang="ko-KR" sz="1200" dirty="0">
                <a:solidFill>
                  <a:prstClr val="black"/>
                </a:solidFill>
              </a:rPr>
              <a:t> </a:t>
            </a:r>
            <a:r>
              <a:rPr lang="ko-KR" altLang="en-US" sz="1200" dirty="0">
                <a:solidFill>
                  <a:prstClr val="black"/>
                </a:solidFill>
              </a:rPr>
              <a:t>놓고 갔는지 여부를 알 수 있다</a:t>
            </a:r>
            <a:r>
              <a:rPr lang="en-US" altLang="ko-KR" sz="1200" dirty="0">
                <a:solidFill>
                  <a:prstClr val="black"/>
                </a:solidFill>
              </a:rPr>
              <a:t>.</a:t>
            </a:r>
          </a:p>
        </p:txBody>
      </p:sp>
      <p:grpSp>
        <p:nvGrpSpPr>
          <p:cNvPr id="167" name="Group 166"/>
          <p:cNvGrpSpPr/>
          <p:nvPr/>
        </p:nvGrpSpPr>
        <p:grpSpPr>
          <a:xfrm>
            <a:off x="1202581" y="1418151"/>
            <a:ext cx="182880" cy="182880"/>
            <a:chOff x="4917745" y="2286000"/>
            <a:chExt cx="2558303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68" name="Oval 167"/>
            <p:cNvSpPr/>
            <p:nvPr/>
          </p:nvSpPr>
          <p:spPr>
            <a:xfrm>
              <a:off x="4917745" y="2429067"/>
              <a:ext cx="2295331" cy="2295332"/>
            </a:xfrm>
            <a:prstGeom prst="ellipse">
              <a:avLst/>
            </a:prstGeom>
            <a:solidFill>
              <a:srgbClr val="11800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169" name="Oval 168"/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solidFill>
              <a:srgbClr val="11800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170" name="Oval 10"/>
            <p:cNvSpPr/>
            <p:nvPr/>
          </p:nvSpPr>
          <p:spPr>
            <a:xfrm>
              <a:off x="6054828" y="2667000"/>
              <a:ext cx="1107972" cy="1023687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479859" y="4237638"/>
            <a:ext cx="1553852" cy="2038398"/>
            <a:chOff x="369570" y="4724400"/>
            <a:chExt cx="1553852" cy="1527162"/>
          </a:xfrm>
        </p:grpSpPr>
        <p:sp>
          <p:nvSpPr>
            <p:cNvPr id="153" name="Rectangle 1"/>
            <p:cNvSpPr/>
            <p:nvPr/>
          </p:nvSpPr>
          <p:spPr>
            <a:xfrm>
              <a:off x="369570" y="4724400"/>
              <a:ext cx="1553852" cy="1527162"/>
            </a:xfrm>
            <a:custGeom>
              <a:avLst/>
              <a:gdLst/>
              <a:ahLst/>
              <a:cxnLst/>
              <a:rect l="l" t="t" r="r" b="b"/>
              <a:pathLst>
                <a:path w="4235395" h="4162644">
                  <a:moveTo>
                    <a:pt x="4235395" y="0"/>
                  </a:moveTo>
                  <a:lnTo>
                    <a:pt x="4235395" y="4019636"/>
                  </a:lnTo>
                  <a:lnTo>
                    <a:pt x="140197" y="4162644"/>
                  </a:lnTo>
                  <a:lnTo>
                    <a:pt x="0" y="147903"/>
                  </a:lnTo>
                  <a:close/>
                </a:path>
              </a:pathLst>
            </a:custGeom>
            <a:solidFill>
              <a:srgbClr val="9ED462"/>
            </a:soli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468672" y="4986862"/>
              <a:ext cx="1407637" cy="6917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dirty="0">
                  <a:solidFill>
                    <a:prstClr val="black"/>
                  </a:solidFill>
                </a:rPr>
                <a:t>관객은</a:t>
              </a:r>
              <a:endParaRPr lang="en-US" altLang="ko-KR" sz="1200" dirty="0">
                <a:solidFill>
                  <a:prstClr val="black"/>
                </a:solidFill>
              </a:endParaRPr>
            </a:p>
            <a:p>
              <a:r>
                <a:rPr lang="ko-KR" altLang="en-US" sz="1200" dirty="0">
                  <a:solidFill>
                    <a:prstClr val="black"/>
                  </a:solidFill>
                </a:rPr>
                <a:t>자신이 앉았던 자리의 분실물을</a:t>
              </a:r>
              <a:endParaRPr lang="en-US" altLang="ko-KR" sz="1200" dirty="0">
                <a:solidFill>
                  <a:prstClr val="black"/>
                </a:solidFill>
              </a:endParaRPr>
            </a:p>
            <a:p>
              <a:r>
                <a:rPr lang="ko-KR" altLang="en-US" sz="1200" dirty="0">
                  <a:solidFill>
                    <a:prstClr val="black"/>
                  </a:solidFill>
                </a:rPr>
                <a:t>휴대폰을 통해서 알 수 있다</a:t>
              </a:r>
              <a:r>
                <a:rPr lang="en-US" altLang="ko-KR" sz="1200" dirty="0">
                  <a:solidFill>
                    <a:prstClr val="black"/>
                  </a:solidFill>
                </a:rPr>
                <a:t>.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288483" y="1207858"/>
            <a:ext cx="1141146" cy="1231621"/>
            <a:chOff x="1737852" y="1674490"/>
            <a:chExt cx="1132923" cy="1222746"/>
          </a:xfrm>
        </p:grpSpPr>
        <p:sp>
          <p:nvSpPr>
            <p:cNvPr id="184" name="Flowchart: Process 42"/>
            <p:cNvSpPr/>
            <p:nvPr/>
          </p:nvSpPr>
          <p:spPr>
            <a:xfrm>
              <a:off x="1737852" y="1674490"/>
              <a:ext cx="1132923" cy="122274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0"/>
                  </a:moveTo>
                  <a:cubicBezTo>
                    <a:pt x="3333" y="0"/>
                    <a:pt x="5314" y="761"/>
                    <a:pt x="10000" y="0"/>
                  </a:cubicBezTo>
                  <a:cubicBezTo>
                    <a:pt x="9762" y="4982"/>
                    <a:pt x="9801" y="6033"/>
                    <a:pt x="10000" y="10000"/>
                  </a:cubicBezTo>
                  <a:cubicBezTo>
                    <a:pt x="5672" y="9112"/>
                    <a:pt x="3333" y="10000"/>
                    <a:pt x="0" y="10000"/>
                  </a:cubicBezTo>
                  <a:cubicBezTo>
                    <a:pt x="239" y="5525"/>
                    <a:pt x="0" y="333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EEB000"/>
                </a:gs>
                <a:gs pos="0">
                  <a:srgbClr val="FFE115"/>
                </a:gs>
                <a:gs pos="58000">
                  <a:srgbClr val="FFE321"/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185" name="Group 184"/>
            <p:cNvGrpSpPr/>
            <p:nvPr/>
          </p:nvGrpSpPr>
          <p:grpSpPr>
            <a:xfrm>
              <a:off x="2216333" y="1742957"/>
              <a:ext cx="182880" cy="182880"/>
              <a:chOff x="4917745" y="2286000"/>
              <a:chExt cx="2558303" cy="2438399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87" name="Oval 186"/>
              <p:cNvSpPr/>
              <p:nvPr/>
            </p:nvSpPr>
            <p:spPr>
              <a:xfrm>
                <a:off x="4917745" y="2429067"/>
                <a:ext cx="2295331" cy="229533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8" name="Oval 187"/>
              <p:cNvSpPr/>
              <p:nvPr/>
            </p:nvSpPr>
            <p:spPr>
              <a:xfrm>
                <a:off x="5945828" y="2286000"/>
                <a:ext cx="1530220" cy="153022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9" name="Oval 10"/>
              <p:cNvSpPr/>
              <p:nvPr/>
            </p:nvSpPr>
            <p:spPr>
              <a:xfrm>
                <a:off x="6054828" y="2667000"/>
                <a:ext cx="1107972" cy="1023687"/>
              </a:xfrm>
              <a:custGeom>
                <a:avLst/>
                <a:gdLst>
                  <a:gd name="connsiteX0" fmla="*/ 189017 w 1045863"/>
                  <a:gd name="connsiteY0" fmla="*/ 0 h 1103312"/>
                  <a:gd name="connsiteX1" fmla="*/ 97056 w 1045863"/>
                  <a:gd name="connsiteY1" fmla="*/ 259496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1045863 w 1045863"/>
                  <a:gd name="connsiteY2" fmla="*/ 954468 h 1103312"/>
                  <a:gd name="connsiteX3" fmla="*/ 640080 w 1045863"/>
                  <a:gd name="connsiteY3" fmla="*/ 1103312 h 1103312"/>
                  <a:gd name="connsiteX4" fmla="*/ 0 w 1045863"/>
                  <a:gd name="connsiteY4" fmla="*/ 463232 h 1103312"/>
                  <a:gd name="connsiteX5" fmla="*/ 189017 w 1045863"/>
                  <a:gd name="connsiteY5" fmla="*/ 0 h 1103312"/>
                  <a:gd name="connsiteX0" fmla="*/ 189017 w 1178210"/>
                  <a:gd name="connsiteY0" fmla="*/ 0 h 1103312"/>
                  <a:gd name="connsiteX1" fmla="*/ 482067 w 1178210"/>
                  <a:gd name="connsiteY1" fmla="*/ 800917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189017 w 1178210"/>
                  <a:gd name="connsiteY0" fmla="*/ 0 h 1103312"/>
                  <a:gd name="connsiteX1" fmla="*/ 494099 w 1178210"/>
                  <a:gd name="connsiteY1" fmla="*/ 596381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2404 w 991597"/>
                  <a:gd name="connsiteY0" fmla="*/ 8836 h 1112148"/>
                  <a:gd name="connsiteX1" fmla="*/ 307486 w 991597"/>
                  <a:gd name="connsiteY1" fmla="*/ 605217 h 1112148"/>
                  <a:gd name="connsiteX2" fmla="*/ 991597 w 991597"/>
                  <a:gd name="connsiteY2" fmla="*/ 818925 h 1112148"/>
                  <a:gd name="connsiteX3" fmla="*/ 453467 w 991597"/>
                  <a:gd name="connsiteY3" fmla="*/ 1112148 h 1112148"/>
                  <a:gd name="connsiteX4" fmla="*/ 2404 w 991597"/>
                  <a:gd name="connsiteY4" fmla="*/ 8836 h 1112148"/>
                  <a:gd name="connsiteX0" fmla="*/ 2404 w 991597"/>
                  <a:gd name="connsiteY0" fmla="*/ 8836 h 887846"/>
                  <a:gd name="connsiteX1" fmla="*/ 307486 w 991597"/>
                  <a:gd name="connsiteY1" fmla="*/ 605217 h 887846"/>
                  <a:gd name="connsiteX2" fmla="*/ 991597 w 991597"/>
                  <a:gd name="connsiteY2" fmla="*/ 818925 h 887846"/>
                  <a:gd name="connsiteX3" fmla="*/ 104551 w 991597"/>
                  <a:gd name="connsiteY3" fmla="*/ 883548 h 887846"/>
                  <a:gd name="connsiteX4" fmla="*/ 2404 w 991597"/>
                  <a:gd name="connsiteY4" fmla="*/ 8836 h 887846"/>
                  <a:gd name="connsiteX0" fmla="*/ 118779 w 1107972"/>
                  <a:gd name="connsiteY0" fmla="*/ 8836 h 1021343"/>
                  <a:gd name="connsiteX1" fmla="*/ 423861 w 1107972"/>
                  <a:gd name="connsiteY1" fmla="*/ 605217 h 1021343"/>
                  <a:gd name="connsiteX2" fmla="*/ 1107972 w 1107972"/>
                  <a:gd name="connsiteY2" fmla="*/ 818925 h 1021343"/>
                  <a:gd name="connsiteX3" fmla="*/ 220926 w 1107972"/>
                  <a:gd name="connsiteY3" fmla="*/ 883548 h 1021343"/>
                  <a:gd name="connsiteX4" fmla="*/ 118779 w 1107972"/>
                  <a:gd name="connsiteY4" fmla="*/ 8836 h 1021343"/>
                  <a:gd name="connsiteX0" fmla="*/ 118779 w 1107972"/>
                  <a:gd name="connsiteY0" fmla="*/ 11180 h 1023687"/>
                  <a:gd name="connsiteX1" fmla="*/ 423861 w 1107972"/>
                  <a:gd name="connsiteY1" fmla="*/ 607561 h 1023687"/>
                  <a:gd name="connsiteX2" fmla="*/ 1107972 w 1107972"/>
                  <a:gd name="connsiteY2" fmla="*/ 821269 h 1023687"/>
                  <a:gd name="connsiteX3" fmla="*/ 220926 w 1107972"/>
                  <a:gd name="connsiteY3" fmla="*/ 885892 h 1023687"/>
                  <a:gd name="connsiteX4" fmla="*/ 118779 w 1107972"/>
                  <a:gd name="connsiteY4" fmla="*/ 11180 h 10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7972" h="1023687">
                    <a:moveTo>
                      <a:pt x="118779" y="11180"/>
                    </a:moveTo>
                    <a:cubicBezTo>
                      <a:pt x="94449" y="-73308"/>
                      <a:pt x="114617" y="340199"/>
                      <a:pt x="423861" y="607561"/>
                    </a:cubicBezTo>
                    <a:cubicBezTo>
                      <a:pt x="733105" y="874923"/>
                      <a:pt x="1081637" y="770870"/>
                      <a:pt x="1107972" y="821269"/>
                    </a:cubicBezTo>
                    <a:cubicBezTo>
                      <a:pt x="999127" y="915094"/>
                      <a:pt x="664577" y="1186681"/>
                      <a:pt x="220926" y="885892"/>
                    </a:cubicBezTo>
                    <a:cubicBezTo>
                      <a:pt x="-222725" y="585103"/>
                      <a:pt x="143109" y="95668"/>
                      <a:pt x="118779" y="11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86" name="TextBox 185"/>
            <p:cNvSpPr txBox="1"/>
            <p:nvPr/>
          </p:nvSpPr>
          <p:spPr>
            <a:xfrm>
              <a:off x="1804361" y="1925837"/>
              <a:ext cx="1005840" cy="9233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prstClr val="black"/>
                  </a:solidFill>
                </a:rPr>
                <a:t>(4</a:t>
              </a:r>
              <a:r>
                <a:rPr lang="ko-KR" altLang="en-US" sz="1200" dirty="0">
                  <a:solidFill>
                    <a:prstClr val="black"/>
                  </a:solidFill>
                </a:rPr>
                <a:t>개</a:t>
              </a:r>
              <a:r>
                <a:rPr lang="en-US" altLang="ko-KR" sz="1200" dirty="0">
                  <a:solidFill>
                    <a:prstClr val="black"/>
                  </a:solidFill>
                </a:rPr>
                <a:t>)</a:t>
              </a:r>
              <a:r>
                <a:rPr lang="ko-KR" altLang="en-US" sz="1200" dirty="0">
                  <a:solidFill>
                    <a:prstClr val="black"/>
                  </a:solidFill>
                </a:rPr>
                <a:t>의 감지센서가 연결된 </a:t>
              </a:r>
              <a:r>
                <a:rPr lang="ko-KR" altLang="en-US" sz="1200" dirty="0" err="1">
                  <a:solidFill>
                    <a:prstClr val="black"/>
                  </a:solidFill>
                </a:rPr>
                <a:t>아두이노</a:t>
              </a:r>
              <a:r>
                <a:rPr lang="ko-KR" altLang="en-US" sz="1200" dirty="0">
                  <a:solidFill>
                    <a:prstClr val="black"/>
                  </a:solidFill>
                </a:rPr>
                <a:t> 모듈을 프로그래밍한다</a:t>
              </a:r>
              <a:r>
                <a:rPr lang="en-US" altLang="ko-KR" sz="1200" dirty="0">
                  <a:solidFill>
                    <a:prstClr val="black"/>
                  </a:solidFill>
                </a:rPr>
                <a:t>.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3489983" y="1207859"/>
            <a:ext cx="1141146" cy="1111742"/>
            <a:chOff x="1737852" y="1674490"/>
            <a:chExt cx="1132923" cy="1103731"/>
          </a:xfrm>
        </p:grpSpPr>
        <p:sp>
          <p:nvSpPr>
            <p:cNvPr id="191" name="Flowchart: Process 42"/>
            <p:cNvSpPr/>
            <p:nvPr/>
          </p:nvSpPr>
          <p:spPr>
            <a:xfrm>
              <a:off x="1737852" y="1674490"/>
              <a:ext cx="1132923" cy="110373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0"/>
                  </a:moveTo>
                  <a:cubicBezTo>
                    <a:pt x="3333" y="0"/>
                    <a:pt x="5314" y="761"/>
                    <a:pt x="10000" y="0"/>
                  </a:cubicBezTo>
                  <a:cubicBezTo>
                    <a:pt x="9762" y="4982"/>
                    <a:pt x="9801" y="6033"/>
                    <a:pt x="10000" y="10000"/>
                  </a:cubicBezTo>
                  <a:cubicBezTo>
                    <a:pt x="5672" y="9112"/>
                    <a:pt x="3333" y="10000"/>
                    <a:pt x="0" y="10000"/>
                  </a:cubicBezTo>
                  <a:cubicBezTo>
                    <a:pt x="239" y="5525"/>
                    <a:pt x="0" y="333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EEB000"/>
                </a:gs>
                <a:gs pos="0">
                  <a:srgbClr val="FFE115"/>
                </a:gs>
                <a:gs pos="58000">
                  <a:srgbClr val="FFE321"/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192" name="Group 191"/>
            <p:cNvGrpSpPr/>
            <p:nvPr/>
          </p:nvGrpSpPr>
          <p:grpSpPr>
            <a:xfrm>
              <a:off x="2216333" y="1742957"/>
              <a:ext cx="182880" cy="182880"/>
              <a:chOff x="4917745" y="2286000"/>
              <a:chExt cx="2558303" cy="2438399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94" name="Oval 193"/>
              <p:cNvSpPr/>
              <p:nvPr/>
            </p:nvSpPr>
            <p:spPr>
              <a:xfrm>
                <a:off x="4917745" y="2429067"/>
                <a:ext cx="2295331" cy="229533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5" name="Oval 194"/>
              <p:cNvSpPr/>
              <p:nvPr/>
            </p:nvSpPr>
            <p:spPr>
              <a:xfrm>
                <a:off x="5945828" y="2286000"/>
                <a:ext cx="1530220" cy="153022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6" name="Oval 10"/>
              <p:cNvSpPr/>
              <p:nvPr/>
            </p:nvSpPr>
            <p:spPr>
              <a:xfrm>
                <a:off x="6054828" y="2667000"/>
                <a:ext cx="1107972" cy="1023687"/>
              </a:xfrm>
              <a:custGeom>
                <a:avLst/>
                <a:gdLst>
                  <a:gd name="connsiteX0" fmla="*/ 189017 w 1045863"/>
                  <a:gd name="connsiteY0" fmla="*/ 0 h 1103312"/>
                  <a:gd name="connsiteX1" fmla="*/ 97056 w 1045863"/>
                  <a:gd name="connsiteY1" fmla="*/ 259496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1045863 w 1045863"/>
                  <a:gd name="connsiteY2" fmla="*/ 954468 h 1103312"/>
                  <a:gd name="connsiteX3" fmla="*/ 640080 w 1045863"/>
                  <a:gd name="connsiteY3" fmla="*/ 1103312 h 1103312"/>
                  <a:gd name="connsiteX4" fmla="*/ 0 w 1045863"/>
                  <a:gd name="connsiteY4" fmla="*/ 463232 h 1103312"/>
                  <a:gd name="connsiteX5" fmla="*/ 189017 w 1045863"/>
                  <a:gd name="connsiteY5" fmla="*/ 0 h 1103312"/>
                  <a:gd name="connsiteX0" fmla="*/ 189017 w 1178210"/>
                  <a:gd name="connsiteY0" fmla="*/ 0 h 1103312"/>
                  <a:gd name="connsiteX1" fmla="*/ 482067 w 1178210"/>
                  <a:gd name="connsiteY1" fmla="*/ 800917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189017 w 1178210"/>
                  <a:gd name="connsiteY0" fmla="*/ 0 h 1103312"/>
                  <a:gd name="connsiteX1" fmla="*/ 494099 w 1178210"/>
                  <a:gd name="connsiteY1" fmla="*/ 596381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2404 w 991597"/>
                  <a:gd name="connsiteY0" fmla="*/ 8836 h 1112148"/>
                  <a:gd name="connsiteX1" fmla="*/ 307486 w 991597"/>
                  <a:gd name="connsiteY1" fmla="*/ 605217 h 1112148"/>
                  <a:gd name="connsiteX2" fmla="*/ 991597 w 991597"/>
                  <a:gd name="connsiteY2" fmla="*/ 818925 h 1112148"/>
                  <a:gd name="connsiteX3" fmla="*/ 453467 w 991597"/>
                  <a:gd name="connsiteY3" fmla="*/ 1112148 h 1112148"/>
                  <a:gd name="connsiteX4" fmla="*/ 2404 w 991597"/>
                  <a:gd name="connsiteY4" fmla="*/ 8836 h 1112148"/>
                  <a:gd name="connsiteX0" fmla="*/ 2404 w 991597"/>
                  <a:gd name="connsiteY0" fmla="*/ 8836 h 887846"/>
                  <a:gd name="connsiteX1" fmla="*/ 307486 w 991597"/>
                  <a:gd name="connsiteY1" fmla="*/ 605217 h 887846"/>
                  <a:gd name="connsiteX2" fmla="*/ 991597 w 991597"/>
                  <a:gd name="connsiteY2" fmla="*/ 818925 h 887846"/>
                  <a:gd name="connsiteX3" fmla="*/ 104551 w 991597"/>
                  <a:gd name="connsiteY3" fmla="*/ 883548 h 887846"/>
                  <a:gd name="connsiteX4" fmla="*/ 2404 w 991597"/>
                  <a:gd name="connsiteY4" fmla="*/ 8836 h 887846"/>
                  <a:gd name="connsiteX0" fmla="*/ 118779 w 1107972"/>
                  <a:gd name="connsiteY0" fmla="*/ 8836 h 1021343"/>
                  <a:gd name="connsiteX1" fmla="*/ 423861 w 1107972"/>
                  <a:gd name="connsiteY1" fmla="*/ 605217 h 1021343"/>
                  <a:gd name="connsiteX2" fmla="*/ 1107972 w 1107972"/>
                  <a:gd name="connsiteY2" fmla="*/ 818925 h 1021343"/>
                  <a:gd name="connsiteX3" fmla="*/ 220926 w 1107972"/>
                  <a:gd name="connsiteY3" fmla="*/ 883548 h 1021343"/>
                  <a:gd name="connsiteX4" fmla="*/ 118779 w 1107972"/>
                  <a:gd name="connsiteY4" fmla="*/ 8836 h 1021343"/>
                  <a:gd name="connsiteX0" fmla="*/ 118779 w 1107972"/>
                  <a:gd name="connsiteY0" fmla="*/ 11180 h 1023687"/>
                  <a:gd name="connsiteX1" fmla="*/ 423861 w 1107972"/>
                  <a:gd name="connsiteY1" fmla="*/ 607561 h 1023687"/>
                  <a:gd name="connsiteX2" fmla="*/ 1107972 w 1107972"/>
                  <a:gd name="connsiteY2" fmla="*/ 821269 h 1023687"/>
                  <a:gd name="connsiteX3" fmla="*/ 220926 w 1107972"/>
                  <a:gd name="connsiteY3" fmla="*/ 885892 h 1023687"/>
                  <a:gd name="connsiteX4" fmla="*/ 118779 w 1107972"/>
                  <a:gd name="connsiteY4" fmla="*/ 11180 h 10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7972" h="1023687">
                    <a:moveTo>
                      <a:pt x="118779" y="11180"/>
                    </a:moveTo>
                    <a:cubicBezTo>
                      <a:pt x="94449" y="-73308"/>
                      <a:pt x="114617" y="340199"/>
                      <a:pt x="423861" y="607561"/>
                    </a:cubicBezTo>
                    <a:cubicBezTo>
                      <a:pt x="733105" y="874923"/>
                      <a:pt x="1081637" y="770870"/>
                      <a:pt x="1107972" y="821269"/>
                    </a:cubicBezTo>
                    <a:cubicBezTo>
                      <a:pt x="999127" y="915094"/>
                      <a:pt x="664577" y="1186681"/>
                      <a:pt x="220926" y="885892"/>
                    </a:cubicBezTo>
                    <a:cubicBezTo>
                      <a:pt x="-222725" y="585103"/>
                      <a:pt x="143109" y="95668"/>
                      <a:pt x="118779" y="11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3" name="TextBox 192"/>
            <p:cNvSpPr txBox="1"/>
            <p:nvPr/>
          </p:nvSpPr>
          <p:spPr>
            <a:xfrm>
              <a:off x="1804361" y="1925837"/>
              <a:ext cx="1005840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dirty="0" err="1">
                  <a:solidFill>
                    <a:prstClr val="black"/>
                  </a:solidFill>
                </a:rPr>
                <a:t>아두이노를</a:t>
              </a:r>
              <a:r>
                <a:rPr lang="ko-KR" altLang="en-US" sz="1200" dirty="0">
                  <a:solidFill>
                    <a:prstClr val="black"/>
                  </a:solidFill>
                </a:rPr>
                <a:t> 무선랜에 연결되게 한다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97" name="Group 196"/>
          <p:cNvGrpSpPr/>
          <p:nvPr/>
        </p:nvGrpSpPr>
        <p:grpSpPr>
          <a:xfrm>
            <a:off x="2288483" y="2544438"/>
            <a:ext cx="1141146" cy="1111742"/>
            <a:chOff x="1737852" y="1674490"/>
            <a:chExt cx="1132923" cy="1103731"/>
          </a:xfrm>
        </p:grpSpPr>
        <p:sp>
          <p:nvSpPr>
            <p:cNvPr id="198" name="Flowchart: Process 42"/>
            <p:cNvSpPr/>
            <p:nvPr/>
          </p:nvSpPr>
          <p:spPr>
            <a:xfrm>
              <a:off x="1737852" y="1674490"/>
              <a:ext cx="1132923" cy="110373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0"/>
                  </a:moveTo>
                  <a:cubicBezTo>
                    <a:pt x="3333" y="0"/>
                    <a:pt x="5314" y="761"/>
                    <a:pt x="10000" y="0"/>
                  </a:cubicBezTo>
                  <a:cubicBezTo>
                    <a:pt x="9762" y="4982"/>
                    <a:pt x="9801" y="6033"/>
                    <a:pt x="10000" y="10000"/>
                  </a:cubicBezTo>
                  <a:cubicBezTo>
                    <a:pt x="5672" y="9112"/>
                    <a:pt x="3333" y="10000"/>
                    <a:pt x="0" y="10000"/>
                  </a:cubicBezTo>
                  <a:cubicBezTo>
                    <a:pt x="239" y="5525"/>
                    <a:pt x="0" y="333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EEB000"/>
                </a:gs>
                <a:gs pos="0">
                  <a:srgbClr val="FFE115"/>
                </a:gs>
                <a:gs pos="58000">
                  <a:srgbClr val="FFE321"/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199" name="Group 198"/>
            <p:cNvGrpSpPr/>
            <p:nvPr/>
          </p:nvGrpSpPr>
          <p:grpSpPr>
            <a:xfrm>
              <a:off x="2216333" y="1742957"/>
              <a:ext cx="182880" cy="182880"/>
              <a:chOff x="4917745" y="2286000"/>
              <a:chExt cx="2558303" cy="2438399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01" name="Oval 200"/>
              <p:cNvSpPr/>
              <p:nvPr/>
            </p:nvSpPr>
            <p:spPr>
              <a:xfrm>
                <a:off x="4917745" y="2429067"/>
                <a:ext cx="2295331" cy="229533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2" name="Oval 201"/>
              <p:cNvSpPr/>
              <p:nvPr/>
            </p:nvSpPr>
            <p:spPr>
              <a:xfrm>
                <a:off x="5945828" y="2286000"/>
                <a:ext cx="1530220" cy="153022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3" name="Oval 10"/>
              <p:cNvSpPr/>
              <p:nvPr/>
            </p:nvSpPr>
            <p:spPr>
              <a:xfrm>
                <a:off x="6054828" y="2667000"/>
                <a:ext cx="1107972" cy="1023687"/>
              </a:xfrm>
              <a:custGeom>
                <a:avLst/>
                <a:gdLst>
                  <a:gd name="connsiteX0" fmla="*/ 189017 w 1045863"/>
                  <a:gd name="connsiteY0" fmla="*/ 0 h 1103312"/>
                  <a:gd name="connsiteX1" fmla="*/ 97056 w 1045863"/>
                  <a:gd name="connsiteY1" fmla="*/ 259496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1045863 w 1045863"/>
                  <a:gd name="connsiteY2" fmla="*/ 954468 h 1103312"/>
                  <a:gd name="connsiteX3" fmla="*/ 640080 w 1045863"/>
                  <a:gd name="connsiteY3" fmla="*/ 1103312 h 1103312"/>
                  <a:gd name="connsiteX4" fmla="*/ 0 w 1045863"/>
                  <a:gd name="connsiteY4" fmla="*/ 463232 h 1103312"/>
                  <a:gd name="connsiteX5" fmla="*/ 189017 w 1045863"/>
                  <a:gd name="connsiteY5" fmla="*/ 0 h 1103312"/>
                  <a:gd name="connsiteX0" fmla="*/ 189017 w 1178210"/>
                  <a:gd name="connsiteY0" fmla="*/ 0 h 1103312"/>
                  <a:gd name="connsiteX1" fmla="*/ 482067 w 1178210"/>
                  <a:gd name="connsiteY1" fmla="*/ 800917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189017 w 1178210"/>
                  <a:gd name="connsiteY0" fmla="*/ 0 h 1103312"/>
                  <a:gd name="connsiteX1" fmla="*/ 494099 w 1178210"/>
                  <a:gd name="connsiteY1" fmla="*/ 596381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2404 w 991597"/>
                  <a:gd name="connsiteY0" fmla="*/ 8836 h 1112148"/>
                  <a:gd name="connsiteX1" fmla="*/ 307486 w 991597"/>
                  <a:gd name="connsiteY1" fmla="*/ 605217 h 1112148"/>
                  <a:gd name="connsiteX2" fmla="*/ 991597 w 991597"/>
                  <a:gd name="connsiteY2" fmla="*/ 818925 h 1112148"/>
                  <a:gd name="connsiteX3" fmla="*/ 453467 w 991597"/>
                  <a:gd name="connsiteY3" fmla="*/ 1112148 h 1112148"/>
                  <a:gd name="connsiteX4" fmla="*/ 2404 w 991597"/>
                  <a:gd name="connsiteY4" fmla="*/ 8836 h 1112148"/>
                  <a:gd name="connsiteX0" fmla="*/ 2404 w 991597"/>
                  <a:gd name="connsiteY0" fmla="*/ 8836 h 887846"/>
                  <a:gd name="connsiteX1" fmla="*/ 307486 w 991597"/>
                  <a:gd name="connsiteY1" fmla="*/ 605217 h 887846"/>
                  <a:gd name="connsiteX2" fmla="*/ 991597 w 991597"/>
                  <a:gd name="connsiteY2" fmla="*/ 818925 h 887846"/>
                  <a:gd name="connsiteX3" fmla="*/ 104551 w 991597"/>
                  <a:gd name="connsiteY3" fmla="*/ 883548 h 887846"/>
                  <a:gd name="connsiteX4" fmla="*/ 2404 w 991597"/>
                  <a:gd name="connsiteY4" fmla="*/ 8836 h 887846"/>
                  <a:gd name="connsiteX0" fmla="*/ 118779 w 1107972"/>
                  <a:gd name="connsiteY0" fmla="*/ 8836 h 1021343"/>
                  <a:gd name="connsiteX1" fmla="*/ 423861 w 1107972"/>
                  <a:gd name="connsiteY1" fmla="*/ 605217 h 1021343"/>
                  <a:gd name="connsiteX2" fmla="*/ 1107972 w 1107972"/>
                  <a:gd name="connsiteY2" fmla="*/ 818925 h 1021343"/>
                  <a:gd name="connsiteX3" fmla="*/ 220926 w 1107972"/>
                  <a:gd name="connsiteY3" fmla="*/ 883548 h 1021343"/>
                  <a:gd name="connsiteX4" fmla="*/ 118779 w 1107972"/>
                  <a:gd name="connsiteY4" fmla="*/ 8836 h 1021343"/>
                  <a:gd name="connsiteX0" fmla="*/ 118779 w 1107972"/>
                  <a:gd name="connsiteY0" fmla="*/ 11180 h 1023687"/>
                  <a:gd name="connsiteX1" fmla="*/ 423861 w 1107972"/>
                  <a:gd name="connsiteY1" fmla="*/ 607561 h 1023687"/>
                  <a:gd name="connsiteX2" fmla="*/ 1107972 w 1107972"/>
                  <a:gd name="connsiteY2" fmla="*/ 821269 h 1023687"/>
                  <a:gd name="connsiteX3" fmla="*/ 220926 w 1107972"/>
                  <a:gd name="connsiteY3" fmla="*/ 885892 h 1023687"/>
                  <a:gd name="connsiteX4" fmla="*/ 118779 w 1107972"/>
                  <a:gd name="connsiteY4" fmla="*/ 11180 h 10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7972" h="1023687">
                    <a:moveTo>
                      <a:pt x="118779" y="11180"/>
                    </a:moveTo>
                    <a:cubicBezTo>
                      <a:pt x="94449" y="-73308"/>
                      <a:pt x="114617" y="340199"/>
                      <a:pt x="423861" y="607561"/>
                    </a:cubicBezTo>
                    <a:cubicBezTo>
                      <a:pt x="733105" y="874923"/>
                      <a:pt x="1081637" y="770870"/>
                      <a:pt x="1107972" y="821269"/>
                    </a:cubicBezTo>
                    <a:cubicBezTo>
                      <a:pt x="999127" y="915094"/>
                      <a:pt x="664577" y="1186681"/>
                      <a:pt x="220926" y="885892"/>
                    </a:cubicBezTo>
                    <a:cubicBezTo>
                      <a:pt x="-222725" y="585103"/>
                      <a:pt x="143109" y="95668"/>
                      <a:pt x="118779" y="11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00" name="TextBox 199"/>
            <p:cNvSpPr txBox="1"/>
            <p:nvPr/>
          </p:nvSpPr>
          <p:spPr>
            <a:xfrm>
              <a:off x="1804361" y="1925837"/>
              <a:ext cx="100584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dirty="0" err="1">
                  <a:solidFill>
                    <a:prstClr val="black"/>
                  </a:solidFill>
                </a:rPr>
                <a:t>아두이노가</a:t>
              </a:r>
              <a:r>
                <a:rPr lang="ko-KR" altLang="en-US" sz="1200" dirty="0">
                  <a:solidFill>
                    <a:prstClr val="black"/>
                  </a:solidFill>
                </a:rPr>
                <a:t> 무선랜을 통해 서버로 메시지를 전송한다</a:t>
              </a:r>
              <a:r>
                <a:rPr lang="en-US" altLang="ko-KR" sz="1200" dirty="0">
                  <a:solidFill>
                    <a:prstClr val="black"/>
                  </a:solidFill>
                </a:rPr>
                <a:t>.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3489983" y="2544438"/>
            <a:ext cx="1141146" cy="1111742"/>
            <a:chOff x="1737852" y="1674490"/>
            <a:chExt cx="1132923" cy="1103731"/>
          </a:xfrm>
        </p:grpSpPr>
        <p:sp>
          <p:nvSpPr>
            <p:cNvPr id="205" name="Flowchart: Process 42"/>
            <p:cNvSpPr/>
            <p:nvPr/>
          </p:nvSpPr>
          <p:spPr>
            <a:xfrm>
              <a:off x="1737852" y="1674490"/>
              <a:ext cx="1132923" cy="110373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0"/>
                  </a:moveTo>
                  <a:cubicBezTo>
                    <a:pt x="3333" y="0"/>
                    <a:pt x="5314" y="761"/>
                    <a:pt x="10000" y="0"/>
                  </a:cubicBezTo>
                  <a:cubicBezTo>
                    <a:pt x="9762" y="4982"/>
                    <a:pt x="9801" y="6033"/>
                    <a:pt x="10000" y="10000"/>
                  </a:cubicBezTo>
                  <a:cubicBezTo>
                    <a:pt x="5672" y="9112"/>
                    <a:pt x="3333" y="10000"/>
                    <a:pt x="0" y="10000"/>
                  </a:cubicBezTo>
                  <a:cubicBezTo>
                    <a:pt x="239" y="5525"/>
                    <a:pt x="0" y="333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EEB000"/>
                </a:gs>
                <a:gs pos="0">
                  <a:srgbClr val="FFE115"/>
                </a:gs>
                <a:gs pos="58000">
                  <a:srgbClr val="FFE321"/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206" name="Group 205"/>
            <p:cNvGrpSpPr/>
            <p:nvPr/>
          </p:nvGrpSpPr>
          <p:grpSpPr>
            <a:xfrm>
              <a:off x="2216333" y="1742957"/>
              <a:ext cx="182880" cy="182880"/>
              <a:chOff x="4917745" y="2286000"/>
              <a:chExt cx="2558303" cy="2438399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08" name="Oval 207"/>
              <p:cNvSpPr/>
              <p:nvPr/>
            </p:nvSpPr>
            <p:spPr>
              <a:xfrm>
                <a:off x="4917745" y="2429067"/>
                <a:ext cx="2295331" cy="229533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5945828" y="2286000"/>
                <a:ext cx="1530220" cy="153022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0" name="Oval 10"/>
              <p:cNvSpPr/>
              <p:nvPr/>
            </p:nvSpPr>
            <p:spPr>
              <a:xfrm>
                <a:off x="6054828" y="2667000"/>
                <a:ext cx="1107972" cy="1023687"/>
              </a:xfrm>
              <a:custGeom>
                <a:avLst/>
                <a:gdLst>
                  <a:gd name="connsiteX0" fmla="*/ 189017 w 1045863"/>
                  <a:gd name="connsiteY0" fmla="*/ 0 h 1103312"/>
                  <a:gd name="connsiteX1" fmla="*/ 97056 w 1045863"/>
                  <a:gd name="connsiteY1" fmla="*/ 259496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1045863 w 1045863"/>
                  <a:gd name="connsiteY2" fmla="*/ 954468 h 1103312"/>
                  <a:gd name="connsiteX3" fmla="*/ 640080 w 1045863"/>
                  <a:gd name="connsiteY3" fmla="*/ 1103312 h 1103312"/>
                  <a:gd name="connsiteX4" fmla="*/ 0 w 1045863"/>
                  <a:gd name="connsiteY4" fmla="*/ 463232 h 1103312"/>
                  <a:gd name="connsiteX5" fmla="*/ 189017 w 1045863"/>
                  <a:gd name="connsiteY5" fmla="*/ 0 h 1103312"/>
                  <a:gd name="connsiteX0" fmla="*/ 189017 w 1178210"/>
                  <a:gd name="connsiteY0" fmla="*/ 0 h 1103312"/>
                  <a:gd name="connsiteX1" fmla="*/ 482067 w 1178210"/>
                  <a:gd name="connsiteY1" fmla="*/ 800917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189017 w 1178210"/>
                  <a:gd name="connsiteY0" fmla="*/ 0 h 1103312"/>
                  <a:gd name="connsiteX1" fmla="*/ 494099 w 1178210"/>
                  <a:gd name="connsiteY1" fmla="*/ 596381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2404 w 991597"/>
                  <a:gd name="connsiteY0" fmla="*/ 8836 h 1112148"/>
                  <a:gd name="connsiteX1" fmla="*/ 307486 w 991597"/>
                  <a:gd name="connsiteY1" fmla="*/ 605217 h 1112148"/>
                  <a:gd name="connsiteX2" fmla="*/ 991597 w 991597"/>
                  <a:gd name="connsiteY2" fmla="*/ 818925 h 1112148"/>
                  <a:gd name="connsiteX3" fmla="*/ 453467 w 991597"/>
                  <a:gd name="connsiteY3" fmla="*/ 1112148 h 1112148"/>
                  <a:gd name="connsiteX4" fmla="*/ 2404 w 991597"/>
                  <a:gd name="connsiteY4" fmla="*/ 8836 h 1112148"/>
                  <a:gd name="connsiteX0" fmla="*/ 2404 w 991597"/>
                  <a:gd name="connsiteY0" fmla="*/ 8836 h 887846"/>
                  <a:gd name="connsiteX1" fmla="*/ 307486 w 991597"/>
                  <a:gd name="connsiteY1" fmla="*/ 605217 h 887846"/>
                  <a:gd name="connsiteX2" fmla="*/ 991597 w 991597"/>
                  <a:gd name="connsiteY2" fmla="*/ 818925 h 887846"/>
                  <a:gd name="connsiteX3" fmla="*/ 104551 w 991597"/>
                  <a:gd name="connsiteY3" fmla="*/ 883548 h 887846"/>
                  <a:gd name="connsiteX4" fmla="*/ 2404 w 991597"/>
                  <a:gd name="connsiteY4" fmla="*/ 8836 h 887846"/>
                  <a:gd name="connsiteX0" fmla="*/ 118779 w 1107972"/>
                  <a:gd name="connsiteY0" fmla="*/ 8836 h 1021343"/>
                  <a:gd name="connsiteX1" fmla="*/ 423861 w 1107972"/>
                  <a:gd name="connsiteY1" fmla="*/ 605217 h 1021343"/>
                  <a:gd name="connsiteX2" fmla="*/ 1107972 w 1107972"/>
                  <a:gd name="connsiteY2" fmla="*/ 818925 h 1021343"/>
                  <a:gd name="connsiteX3" fmla="*/ 220926 w 1107972"/>
                  <a:gd name="connsiteY3" fmla="*/ 883548 h 1021343"/>
                  <a:gd name="connsiteX4" fmla="*/ 118779 w 1107972"/>
                  <a:gd name="connsiteY4" fmla="*/ 8836 h 1021343"/>
                  <a:gd name="connsiteX0" fmla="*/ 118779 w 1107972"/>
                  <a:gd name="connsiteY0" fmla="*/ 11180 h 1023687"/>
                  <a:gd name="connsiteX1" fmla="*/ 423861 w 1107972"/>
                  <a:gd name="connsiteY1" fmla="*/ 607561 h 1023687"/>
                  <a:gd name="connsiteX2" fmla="*/ 1107972 w 1107972"/>
                  <a:gd name="connsiteY2" fmla="*/ 821269 h 1023687"/>
                  <a:gd name="connsiteX3" fmla="*/ 220926 w 1107972"/>
                  <a:gd name="connsiteY3" fmla="*/ 885892 h 1023687"/>
                  <a:gd name="connsiteX4" fmla="*/ 118779 w 1107972"/>
                  <a:gd name="connsiteY4" fmla="*/ 11180 h 10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7972" h="1023687">
                    <a:moveTo>
                      <a:pt x="118779" y="11180"/>
                    </a:moveTo>
                    <a:cubicBezTo>
                      <a:pt x="94449" y="-73308"/>
                      <a:pt x="114617" y="340199"/>
                      <a:pt x="423861" y="607561"/>
                    </a:cubicBezTo>
                    <a:cubicBezTo>
                      <a:pt x="733105" y="874923"/>
                      <a:pt x="1081637" y="770870"/>
                      <a:pt x="1107972" y="821269"/>
                    </a:cubicBezTo>
                    <a:cubicBezTo>
                      <a:pt x="999127" y="915094"/>
                      <a:pt x="664577" y="1186681"/>
                      <a:pt x="220926" y="885892"/>
                    </a:cubicBezTo>
                    <a:cubicBezTo>
                      <a:pt x="-222725" y="585103"/>
                      <a:pt x="143109" y="95668"/>
                      <a:pt x="118779" y="11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07" name="TextBox 206"/>
            <p:cNvSpPr txBox="1"/>
            <p:nvPr/>
          </p:nvSpPr>
          <p:spPr>
            <a:xfrm>
              <a:off x="1804361" y="1925837"/>
              <a:ext cx="100584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dirty="0" err="1">
                  <a:solidFill>
                    <a:prstClr val="black"/>
                  </a:solidFill>
                </a:rPr>
                <a:t>아두이노에</a:t>
              </a:r>
              <a:r>
                <a:rPr lang="ko-KR" altLang="en-US" sz="1200" dirty="0">
                  <a:solidFill>
                    <a:prstClr val="black"/>
                  </a:solidFill>
                </a:rPr>
                <a:t> 감지 여부를 알 수 있는 센서를 단다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sp>
        <p:nvSpPr>
          <p:cNvPr id="219" name="Flowchart: Process 42"/>
          <p:cNvSpPr/>
          <p:nvPr/>
        </p:nvSpPr>
        <p:spPr>
          <a:xfrm>
            <a:off x="4060180" y="4178450"/>
            <a:ext cx="1349323" cy="106792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9393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20" name="TextBox 219"/>
          <p:cNvSpPr txBox="1"/>
          <p:nvPr/>
        </p:nvSpPr>
        <p:spPr>
          <a:xfrm>
            <a:off x="4139678" y="4481737"/>
            <a:ext cx="123726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200" dirty="0">
                <a:solidFill>
                  <a:prstClr val="black"/>
                </a:solidFill>
              </a:rPr>
              <a:t>서버는 모든 좌석 예약정보를 가지고 있다</a:t>
            </a:r>
            <a:r>
              <a:rPr lang="en-US" altLang="ko-KR" sz="1200" dirty="0">
                <a:solidFill>
                  <a:prstClr val="black"/>
                </a:solidFill>
              </a:rPr>
              <a:t>.</a:t>
            </a:r>
            <a:endParaRPr lang="en-US" sz="1200" dirty="0">
              <a:solidFill>
                <a:prstClr val="black"/>
              </a:solidFill>
            </a:endParaRPr>
          </a:p>
        </p:txBody>
      </p:sp>
      <p:grpSp>
        <p:nvGrpSpPr>
          <p:cNvPr id="242" name="Group 241"/>
          <p:cNvGrpSpPr/>
          <p:nvPr/>
        </p:nvGrpSpPr>
        <p:grpSpPr>
          <a:xfrm>
            <a:off x="2487119" y="4180373"/>
            <a:ext cx="1439081" cy="1039510"/>
            <a:chOff x="1782096" y="4714658"/>
            <a:chExt cx="914400" cy="845582"/>
          </a:xfrm>
        </p:grpSpPr>
        <p:sp>
          <p:nvSpPr>
            <p:cNvPr id="212" name="Flowchart: Process 42"/>
            <p:cNvSpPr/>
            <p:nvPr/>
          </p:nvSpPr>
          <p:spPr>
            <a:xfrm>
              <a:off x="1782096" y="4714658"/>
              <a:ext cx="914400" cy="845582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18"/>
                <a:gd name="connsiteY0" fmla="*/ 0 h 10000"/>
                <a:gd name="connsiteX1" fmla="*/ 10000 w 10018"/>
                <a:gd name="connsiteY1" fmla="*/ 0 h 10000"/>
                <a:gd name="connsiteX2" fmla="*/ 10000 w 10018"/>
                <a:gd name="connsiteY2" fmla="*/ 10000 h 10000"/>
                <a:gd name="connsiteX3" fmla="*/ 0 w 10018"/>
                <a:gd name="connsiteY3" fmla="*/ 10000 h 10000"/>
                <a:gd name="connsiteX4" fmla="*/ 0 w 10018"/>
                <a:gd name="connsiteY4" fmla="*/ 0 h 10000"/>
                <a:gd name="connsiteX0" fmla="*/ 0 w 10018"/>
                <a:gd name="connsiteY0" fmla="*/ 0 h 10000"/>
                <a:gd name="connsiteX1" fmla="*/ 10000 w 10018"/>
                <a:gd name="connsiteY1" fmla="*/ 0 h 10000"/>
                <a:gd name="connsiteX2" fmla="*/ 10000 w 10018"/>
                <a:gd name="connsiteY2" fmla="*/ 10000 h 10000"/>
                <a:gd name="connsiteX3" fmla="*/ 0 w 10018"/>
                <a:gd name="connsiteY3" fmla="*/ 10000 h 10000"/>
                <a:gd name="connsiteX4" fmla="*/ 0 w 10018"/>
                <a:gd name="connsiteY4" fmla="*/ 0 h 10000"/>
                <a:gd name="connsiteX0" fmla="*/ 0 w 10018"/>
                <a:gd name="connsiteY0" fmla="*/ 0 h 10000"/>
                <a:gd name="connsiteX1" fmla="*/ 10000 w 10018"/>
                <a:gd name="connsiteY1" fmla="*/ 0 h 10000"/>
                <a:gd name="connsiteX2" fmla="*/ 10000 w 10018"/>
                <a:gd name="connsiteY2" fmla="*/ 10000 h 10000"/>
                <a:gd name="connsiteX3" fmla="*/ 0 w 10018"/>
                <a:gd name="connsiteY3" fmla="*/ 10000 h 10000"/>
                <a:gd name="connsiteX4" fmla="*/ 0 w 10018"/>
                <a:gd name="connsiteY4" fmla="*/ 0 h 10000"/>
                <a:gd name="connsiteX0" fmla="*/ 0 w 10071"/>
                <a:gd name="connsiteY0" fmla="*/ 0 h 10000"/>
                <a:gd name="connsiteX1" fmla="*/ 10000 w 10071"/>
                <a:gd name="connsiteY1" fmla="*/ 0 h 10000"/>
                <a:gd name="connsiteX2" fmla="*/ 10000 w 10071"/>
                <a:gd name="connsiteY2" fmla="*/ 10000 h 10000"/>
                <a:gd name="connsiteX3" fmla="*/ 0 w 10071"/>
                <a:gd name="connsiteY3" fmla="*/ 10000 h 10000"/>
                <a:gd name="connsiteX4" fmla="*/ 0 w 10071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64" h="10000">
                  <a:moveTo>
                    <a:pt x="0" y="0"/>
                  </a:moveTo>
                  <a:cubicBezTo>
                    <a:pt x="3333" y="0"/>
                    <a:pt x="8406" y="267"/>
                    <a:pt x="10000" y="0"/>
                  </a:cubicBezTo>
                  <a:cubicBezTo>
                    <a:pt x="9688" y="2171"/>
                    <a:pt x="10246" y="7979"/>
                    <a:pt x="10000" y="10000"/>
                  </a:cubicBezTo>
                  <a:cubicBezTo>
                    <a:pt x="5499" y="9946"/>
                    <a:pt x="1007" y="9753"/>
                    <a:pt x="0" y="10000"/>
                  </a:cubicBezTo>
                  <a:cubicBezTo>
                    <a:pt x="115" y="8212"/>
                    <a:pt x="0" y="3333"/>
                    <a:pt x="0" y="0"/>
                  </a:cubicBezTo>
                  <a:close/>
                </a:path>
              </a:pathLst>
            </a:custGeom>
            <a:solidFill>
              <a:srgbClr val="FF9393"/>
            </a:soli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1811592" y="4953000"/>
              <a:ext cx="855408" cy="45064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prstClr val="black"/>
                  </a:solidFill>
                </a:rPr>
                <a:t>분실물 좌석 정보를 서버에 전송한다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  <p:grpSp>
          <p:nvGrpSpPr>
            <p:cNvPr id="237" name="Group 236"/>
            <p:cNvGrpSpPr/>
            <p:nvPr/>
          </p:nvGrpSpPr>
          <p:grpSpPr>
            <a:xfrm>
              <a:off x="2184767" y="4724400"/>
              <a:ext cx="173700" cy="182880"/>
              <a:chOff x="5046160" y="2286000"/>
              <a:chExt cx="2429888" cy="2438399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38" name="Oval 237"/>
              <p:cNvSpPr/>
              <p:nvPr/>
            </p:nvSpPr>
            <p:spPr>
              <a:xfrm>
                <a:off x="5046160" y="2828371"/>
                <a:ext cx="2166917" cy="1896028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9" name="Oval 238"/>
              <p:cNvSpPr/>
              <p:nvPr/>
            </p:nvSpPr>
            <p:spPr>
              <a:xfrm>
                <a:off x="5945828" y="2286000"/>
                <a:ext cx="1530220" cy="153022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0" name="Oval 10"/>
              <p:cNvSpPr/>
              <p:nvPr/>
            </p:nvSpPr>
            <p:spPr>
              <a:xfrm>
                <a:off x="6054828" y="2667000"/>
                <a:ext cx="1107972" cy="1023687"/>
              </a:xfrm>
              <a:custGeom>
                <a:avLst/>
                <a:gdLst>
                  <a:gd name="connsiteX0" fmla="*/ 189017 w 1045863"/>
                  <a:gd name="connsiteY0" fmla="*/ 0 h 1103312"/>
                  <a:gd name="connsiteX1" fmla="*/ 97056 w 1045863"/>
                  <a:gd name="connsiteY1" fmla="*/ 259496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1045863 w 1045863"/>
                  <a:gd name="connsiteY2" fmla="*/ 954468 h 1103312"/>
                  <a:gd name="connsiteX3" fmla="*/ 640080 w 1045863"/>
                  <a:gd name="connsiteY3" fmla="*/ 1103312 h 1103312"/>
                  <a:gd name="connsiteX4" fmla="*/ 0 w 1045863"/>
                  <a:gd name="connsiteY4" fmla="*/ 463232 h 1103312"/>
                  <a:gd name="connsiteX5" fmla="*/ 189017 w 1045863"/>
                  <a:gd name="connsiteY5" fmla="*/ 0 h 1103312"/>
                  <a:gd name="connsiteX0" fmla="*/ 189017 w 1178210"/>
                  <a:gd name="connsiteY0" fmla="*/ 0 h 1103312"/>
                  <a:gd name="connsiteX1" fmla="*/ 482067 w 1178210"/>
                  <a:gd name="connsiteY1" fmla="*/ 800917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189017 w 1178210"/>
                  <a:gd name="connsiteY0" fmla="*/ 0 h 1103312"/>
                  <a:gd name="connsiteX1" fmla="*/ 494099 w 1178210"/>
                  <a:gd name="connsiteY1" fmla="*/ 596381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2404 w 991597"/>
                  <a:gd name="connsiteY0" fmla="*/ 8836 h 1112148"/>
                  <a:gd name="connsiteX1" fmla="*/ 307486 w 991597"/>
                  <a:gd name="connsiteY1" fmla="*/ 605217 h 1112148"/>
                  <a:gd name="connsiteX2" fmla="*/ 991597 w 991597"/>
                  <a:gd name="connsiteY2" fmla="*/ 818925 h 1112148"/>
                  <a:gd name="connsiteX3" fmla="*/ 453467 w 991597"/>
                  <a:gd name="connsiteY3" fmla="*/ 1112148 h 1112148"/>
                  <a:gd name="connsiteX4" fmla="*/ 2404 w 991597"/>
                  <a:gd name="connsiteY4" fmla="*/ 8836 h 1112148"/>
                  <a:gd name="connsiteX0" fmla="*/ 2404 w 991597"/>
                  <a:gd name="connsiteY0" fmla="*/ 8836 h 887846"/>
                  <a:gd name="connsiteX1" fmla="*/ 307486 w 991597"/>
                  <a:gd name="connsiteY1" fmla="*/ 605217 h 887846"/>
                  <a:gd name="connsiteX2" fmla="*/ 991597 w 991597"/>
                  <a:gd name="connsiteY2" fmla="*/ 818925 h 887846"/>
                  <a:gd name="connsiteX3" fmla="*/ 104551 w 991597"/>
                  <a:gd name="connsiteY3" fmla="*/ 883548 h 887846"/>
                  <a:gd name="connsiteX4" fmla="*/ 2404 w 991597"/>
                  <a:gd name="connsiteY4" fmla="*/ 8836 h 887846"/>
                  <a:gd name="connsiteX0" fmla="*/ 118779 w 1107972"/>
                  <a:gd name="connsiteY0" fmla="*/ 8836 h 1021343"/>
                  <a:gd name="connsiteX1" fmla="*/ 423861 w 1107972"/>
                  <a:gd name="connsiteY1" fmla="*/ 605217 h 1021343"/>
                  <a:gd name="connsiteX2" fmla="*/ 1107972 w 1107972"/>
                  <a:gd name="connsiteY2" fmla="*/ 818925 h 1021343"/>
                  <a:gd name="connsiteX3" fmla="*/ 220926 w 1107972"/>
                  <a:gd name="connsiteY3" fmla="*/ 883548 h 1021343"/>
                  <a:gd name="connsiteX4" fmla="*/ 118779 w 1107972"/>
                  <a:gd name="connsiteY4" fmla="*/ 8836 h 1021343"/>
                  <a:gd name="connsiteX0" fmla="*/ 118779 w 1107972"/>
                  <a:gd name="connsiteY0" fmla="*/ 11180 h 1023687"/>
                  <a:gd name="connsiteX1" fmla="*/ 423861 w 1107972"/>
                  <a:gd name="connsiteY1" fmla="*/ 607561 h 1023687"/>
                  <a:gd name="connsiteX2" fmla="*/ 1107972 w 1107972"/>
                  <a:gd name="connsiteY2" fmla="*/ 821269 h 1023687"/>
                  <a:gd name="connsiteX3" fmla="*/ 220926 w 1107972"/>
                  <a:gd name="connsiteY3" fmla="*/ 885892 h 1023687"/>
                  <a:gd name="connsiteX4" fmla="*/ 118779 w 1107972"/>
                  <a:gd name="connsiteY4" fmla="*/ 11180 h 10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7972" h="1023687">
                    <a:moveTo>
                      <a:pt x="118779" y="11180"/>
                    </a:moveTo>
                    <a:cubicBezTo>
                      <a:pt x="94449" y="-73308"/>
                      <a:pt x="114617" y="340199"/>
                      <a:pt x="423861" y="607561"/>
                    </a:cubicBezTo>
                    <a:cubicBezTo>
                      <a:pt x="733105" y="874923"/>
                      <a:pt x="1081637" y="770870"/>
                      <a:pt x="1107972" y="821269"/>
                    </a:cubicBezTo>
                    <a:cubicBezTo>
                      <a:pt x="999127" y="915094"/>
                      <a:pt x="664577" y="1186681"/>
                      <a:pt x="220926" y="885892"/>
                    </a:cubicBezTo>
                    <a:cubicBezTo>
                      <a:pt x="-222725" y="585103"/>
                      <a:pt x="143109" y="95668"/>
                      <a:pt x="118779" y="11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44" name="Flowchart: Process 42"/>
          <p:cNvSpPr/>
          <p:nvPr/>
        </p:nvSpPr>
        <p:spPr>
          <a:xfrm>
            <a:off x="4103607" y="5366185"/>
            <a:ext cx="1277406" cy="106792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9393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45" name="TextBox 244"/>
          <p:cNvSpPr txBox="1"/>
          <p:nvPr/>
        </p:nvSpPr>
        <p:spPr>
          <a:xfrm>
            <a:off x="4157823" y="5691503"/>
            <a:ext cx="118426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200" dirty="0">
                <a:solidFill>
                  <a:prstClr val="black"/>
                </a:solidFill>
              </a:rPr>
              <a:t>서버는 좌석 정보를 이용해 사용자에게 알린다</a:t>
            </a:r>
            <a:r>
              <a:rPr lang="en-US" altLang="ko-KR" sz="1200" dirty="0">
                <a:solidFill>
                  <a:prstClr val="black"/>
                </a:solidFill>
              </a:rPr>
              <a:t>.</a:t>
            </a:r>
            <a:endParaRPr lang="en-US" sz="1200" dirty="0">
              <a:solidFill>
                <a:prstClr val="black"/>
              </a:solidFill>
            </a:endParaRPr>
          </a:p>
        </p:txBody>
      </p:sp>
      <p:grpSp>
        <p:nvGrpSpPr>
          <p:cNvPr id="246" name="Group 245"/>
          <p:cNvGrpSpPr/>
          <p:nvPr/>
        </p:nvGrpSpPr>
        <p:grpSpPr>
          <a:xfrm>
            <a:off x="4710548" y="5379043"/>
            <a:ext cx="238398" cy="241329"/>
            <a:chOff x="4917762" y="2286000"/>
            <a:chExt cx="2558286" cy="243841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47" name="Oval 246"/>
            <p:cNvSpPr/>
            <p:nvPr/>
          </p:nvSpPr>
          <p:spPr>
            <a:xfrm>
              <a:off x="4917762" y="2429075"/>
              <a:ext cx="2295330" cy="2295335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48" name="Oval 247"/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49" name="Oval 10"/>
            <p:cNvSpPr/>
            <p:nvPr/>
          </p:nvSpPr>
          <p:spPr>
            <a:xfrm>
              <a:off x="6054824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94" name="Flowchart: Process 42"/>
          <p:cNvSpPr/>
          <p:nvPr/>
        </p:nvSpPr>
        <p:spPr>
          <a:xfrm>
            <a:off x="7515224" y="1363668"/>
            <a:ext cx="1118175" cy="104314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E21D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95" name="TextBox 294"/>
          <p:cNvSpPr txBox="1"/>
          <p:nvPr/>
        </p:nvSpPr>
        <p:spPr>
          <a:xfrm>
            <a:off x="7618951" y="1602009"/>
            <a:ext cx="85540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>
                <a:solidFill>
                  <a:prstClr val="black"/>
                </a:solidFill>
              </a:rPr>
              <a:t> </a:t>
            </a:r>
            <a:r>
              <a:rPr lang="ko-KR" altLang="en-US" sz="1200" dirty="0">
                <a:solidFill>
                  <a:prstClr val="black"/>
                </a:solidFill>
              </a:rPr>
              <a:t>감지센서가 정상적으로 작동하는지 확인한다</a:t>
            </a:r>
            <a:r>
              <a:rPr lang="en-US" altLang="ko-KR" sz="1200" dirty="0">
                <a:solidFill>
                  <a:prstClr val="black"/>
                </a:solidFill>
              </a:rPr>
              <a:t>.</a:t>
            </a:r>
            <a:endParaRPr lang="en-US" sz="1200" dirty="0">
              <a:solidFill>
                <a:prstClr val="black"/>
              </a:solidFill>
            </a:endParaRPr>
          </a:p>
        </p:txBody>
      </p:sp>
      <p:grpSp>
        <p:nvGrpSpPr>
          <p:cNvPr id="296" name="Group 295"/>
          <p:cNvGrpSpPr/>
          <p:nvPr/>
        </p:nvGrpSpPr>
        <p:grpSpPr>
          <a:xfrm>
            <a:off x="7908717" y="1373409"/>
            <a:ext cx="182880" cy="182880"/>
            <a:chOff x="4917746" y="2286000"/>
            <a:chExt cx="2558302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97" name="Oval 296"/>
            <p:cNvSpPr/>
            <p:nvPr/>
          </p:nvSpPr>
          <p:spPr>
            <a:xfrm>
              <a:off x="4917746" y="2429067"/>
              <a:ext cx="2295324" cy="229533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98" name="Oval 297"/>
            <p:cNvSpPr/>
            <p:nvPr/>
          </p:nvSpPr>
          <p:spPr>
            <a:xfrm>
              <a:off x="5945823" y="2286000"/>
              <a:ext cx="1530225" cy="1530226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99" name="Oval 10"/>
            <p:cNvSpPr/>
            <p:nvPr/>
          </p:nvSpPr>
          <p:spPr>
            <a:xfrm>
              <a:off x="6054825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301" name="Flowchart: Process 42"/>
          <p:cNvSpPr/>
          <p:nvPr/>
        </p:nvSpPr>
        <p:spPr>
          <a:xfrm>
            <a:off x="7544721" y="2597235"/>
            <a:ext cx="1109279" cy="109111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E21D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서버로부터 메시지가 정상적으로 전송됐는지 확인한다</a:t>
            </a:r>
            <a:r>
              <a:rPr lang="en-US" altLang="ko-KR" sz="1100" dirty="0">
                <a:solidFill>
                  <a:schemeClr val="tx1"/>
                </a:solidFill>
              </a:rPr>
              <a:t>.</a:t>
            </a:r>
            <a:endParaRPr lang="en-US" sz="1100" dirty="0">
              <a:solidFill>
                <a:schemeClr val="tx1"/>
              </a:solidFill>
            </a:endParaRPr>
          </a:p>
        </p:txBody>
      </p:sp>
      <p:grpSp>
        <p:nvGrpSpPr>
          <p:cNvPr id="303" name="Group 302"/>
          <p:cNvGrpSpPr/>
          <p:nvPr/>
        </p:nvGrpSpPr>
        <p:grpSpPr>
          <a:xfrm>
            <a:off x="8000157" y="2559209"/>
            <a:ext cx="182880" cy="182880"/>
            <a:chOff x="4917746" y="2286000"/>
            <a:chExt cx="2558302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04" name="Oval 303"/>
            <p:cNvSpPr/>
            <p:nvPr/>
          </p:nvSpPr>
          <p:spPr>
            <a:xfrm>
              <a:off x="4917746" y="2429067"/>
              <a:ext cx="2295324" cy="229533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05" name="Oval 304"/>
            <p:cNvSpPr/>
            <p:nvPr/>
          </p:nvSpPr>
          <p:spPr>
            <a:xfrm>
              <a:off x="5945823" y="2286000"/>
              <a:ext cx="1530225" cy="1530226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06" name="Oval 10"/>
            <p:cNvSpPr/>
            <p:nvPr/>
          </p:nvSpPr>
          <p:spPr>
            <a:xfrm>
              <a:off x="6054825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59" name="Flowchart: Process 42"/>
          <p:cNvSpPr/>
          <p:nvPr/>
        </p:nvSpPr>
        <p:spPr>
          <a:xfrm>
            <a:off x="5965825" y="1262068"/>
            <a:ext cx="914400" cy="68839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314" name="Group 313"/>
          <p:cNvGrpSpPr/>
          <p:nvPr/>
        </p:nvGrpSpPr>
        <p:grpSpPr>
          <a:xfrm>
            <a:off x="6351301" y="1262068"/>
            <a:ext cx="182880" cy="182880"/>
            <a:chOff x="4917745" y="2286000"/>
            <a:chExt cx="2558303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15" name="Oval 314"/>
            <p:cNvSpPr/>
            <p:nvPr/>
          </p:nvSpPr>
          <p:spPr>
            <a:xfrm>
              <a:off x="4917745" y="2429067"/>
              <a:ext cx="2295331" cy="229533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316" name="Oval 315"/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  <a:lin ang="162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317" name="Oval 10"/>
            <p:cNvSpPr/>
            <p:nvPr/>
          </p:nvSpPr>
          <p:spPr>
            <a:xfrm>
              <a:off x="6054828" y="2667000"/>
              <a:ext cx="1107972" cy="1023687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8138895" y="4151277"/>
            <a:ext cx="1121199" cy="1070317"/>
            <a:chOff x="5791200" y="4685236"/>
            <a:chExt cx="914400" cy="688393"/>
          </a:xfrm>
        </p:grpSpPr>
        <p:sp>
          <p:nvSpPr>
            <p:cNvPr id="334" name="Flowchart: Process 42"/>
            <p:cNvSpPr/>
            <p:nvPr/>
          </p:nvSpPr>
          <p:spPr>
            <a:xfrm>
              <a:off x="5791200" y="4685236"/>
              <a:ext cx="914400" cy="688393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18"/>
                <a:gd name="connsiteY0" fmla="*/ 0 h 10000"/>
                <a:gd name="connsiteX1" fmla="*/ 10000 w 10018"/>
                <a:gd name="connsiteY1" fmla="*/ 0 h 10000"/>
                <a:gd name="connsiteX2" fmla="*/ 10000 w 10018"/>
                <a:gd name="connsiteY2" fmla="*/ 10000 h 10000"/>
                <a:gd name="connsiteX3" fmla="*/ 0 w 10018"/>
                <a:gd name="connsiteY3" fmla="*/ 10000 h 10000"/>
                <a:gd name="connsiteX4" fmla="*/ 0 w 10018"/>
                <a:gd name="connsiteY4" fmla="*/ 0 h 10000"/>
                <a:gd name="connsiteX0" fmla="*/ 0 w 10018"/>
                <a:gd name="connsiteY0" fmla="*/ 0 h 10000"/>
                <a:gd name="connsiteX1" fmla="*/ 10000 w 10018"/>
                <a:gd name="connsiteY1" fmla="*/ 0 h 10000"/>
                <a:gd name="connsiteX2" fmla="*/ 10000 w 10018"/>
                <a:gd name="connsiteY2" fmla="*/ 10000 h 10000"/>
                <a:gd name="connsiteX3" fmla="*/ 0 w 10018"/>
                <a:gd name="connsiteY3" fmla="*/ 10000 h 10000"/>
                <a:gd name="connsiteX4" fmla="*/ 0 w 10018"/>
                <a:gd name="connsiteY4" fmla="*/ 0 h 10000"/>
                <a:gd name="connsiteX0" fmla="*/ 0 w 10018"/>
                <a:gd name="connsiteY0" fmla="*/ 0 h 10000"/>
                <a:gd name="connsiteX1" fmla="*/ 10000 w 10018"/>
                <a:gd name="connsiteY1" fmla="*/ 0 h 10000"/>
                <a:gd name="connsiteX2" fmla="*/ 10000 w 10018"/>
                <a:gd name="connsiteY2" fmla="*/ 10000 h 10000"/>
                <a:gd name="connsiteX3" fmla="*/ 0 w 10018"/>
                <a:gd name="connsiteY3" fmla="*/ 10000 h 10000"/>
                <a:gd name="connsiteX4" fmla="*/ 0 w 10018"/>
                <a:gd name="connsiteY4" fmla="*/ 0 h 10000"/>
                <a:gd name="connsiteX0" fmla="*/ 0 w 10071"/>
                <a:gd name="connsiteY0" fmla="*/ 0 h 10000"/>
                <a:gd name="connsiteX1" fmla="*/ 10000 w 10071"/>
                <a:gd name="connsiteY1" fmla="*/ 0 h 10000"/>
                <a:gd name="connsiteX2" fmla="*/ 10000 w 10071"/>
                <a:gd name="connsiteY2" fmla="*/ 10000 h 10000"/>
                <a:gd name="connsiteX3" fmla="*/ 0 w 10071"/>
                <a:gd name="connsiteY3" fmla="*/ 10000 h 10000"/>
                <a:gd name="connsiteX4" fmla="*/ 0 w 10071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  <a:gd name="connsiteX0" fmla="*/ 0 w 10064"/>
                <a:gd name="connsiteY0" fmla="*/ 0 h 10000"/>
                <a:gd name="connsiteX1" fmla="*/ 10000 w 10064"/>
                <a:gd name="connsiteY1" fmla="*/ 0 h 10000"/>
                <a:gd name="connsiteX2" fmla="*/ 10000 w 10064"/>
                <a:gd name="connsiteY2" fmla="*/ 10000 h 10000"/>
                <a:gd name="connsiteX3" fmla="*/ 0 w 10064"/>
                <a:gd name="connsiteY3" fmla="*/ 10000 h 10000"/>
                <a:gd name="connsiteX4" fmla="*/ 0 w 10064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64" h="10000">
                  <a:moveTo>
                    <a:pt x="0" y="0"/>
                  </a:moveTo>
                  <a:cubicBezTo>
                    <a:pt x="3333" y="0"/>
                    <a:pt x="8406" y="267"/>
                    <a:pt x="10000" y="0"/>
                  </a:cubicBezTo>
                  <a:cubicBezTo>
                    <a:pt x="9688" y="2171"/>
                    <a:pt x="10246" y="7979"/>
                    <a:pt x="10000" y="10000"/>
                  </a:cubicBezTo>
                  <a:cubicBezTo>
                    <a:pt x="5499" y="9946"/>
                    <a:pt x="1007" y="9753"/>
                    <a:pt x="0" y="10000"/>
                  </a:cubicBezTo>
                  <a:cubicBezTo>
                    <a:pt x="115" y="8212"/>
                    <a:pt x="0" y="3333"/>
                    <a:pt x="0" y="0"/>
                  </a:cubicBezTo>
                  <a:close/>
                </a:path>
              </a:pathLst>
            </a:custGeom>
            <a:solidFill>
              <a:srgbClr val="FF9393"/>
            </a:soli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5818873" y="4886681"/>
              <a:ext cx="855408" cy="47508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prstClr val="black"/>
                  </a:solidFill>
                </a:rPr>
                <a:t>서버로부터 받은 좌석 정보가 일치하는지 확인한다</a:t>
              </a:r>
              <a:r>
                <a:rPr lang="en-US" altLang="ko-KR" sz="1200" dirty="0">
                  <a:solidFill>
                    <a:prstClr val="black"/>
                  </a:solidFill>
                </a:rPr>
                <a:t>.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  <p:grpSp>
          <p:nvGrpSpPr>
            <p:cNvPr id="336" name="Group 335"/>
            <p:cNvGrpSpPr/>
            <p:nvPr/>
          </p:nvGrpSpPr>
          <p:grpSpPr>
            <a:xfrm>
              <a:off x="6184692" y="4694978"/>
              <a:ext cx="182880" cy="182880"/>
              <a:chOff x="4917745" y="2286000"/>
              <a:chExt cx="2558303" cy="2438399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37" name="Oval 336"/>
              <p:cNvSpPr/>
              <p:nvPr/>
            </p:nvSpPr>
            <p:spPr>
              <a:xfrm>
                <a:off x="4917745" y="2429067"/>
                <a:ext cx="2295331" cy="229533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8" name="Oval 337"/>
              <p:cNvSpPr/>
              <p:nvPr/>
            </p:nvSpPr>
            <p:spPr>
              <a:xfrm>
                <a:off x="5945828" y="2286000"/>
                <a:ext cx="1530220" cy="153022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9" name="Oval 10"/>
              <p:cNvSpPr/>
              <p:nvPr/>
            </p:nvSpPr>
            <p:spPr>
              <a:xfrm>
                <a:off x="6054823" y="2667003"/>
                <a:ext cx="1107974" cy="1023690"/>
              </a:xfrm>
              <a:custGeom>
                <a:avLst/>
                <a:gdLst>
                  <a:gd name="connsiteX0" fmla="*/ 189017 w 1045863"/>
                  <a:gd name="connsiteY0" fmla="*/ 0 h 1103312"/>
                  <a:gd name="connsiteX1" fmla="*/ 97056 w 1045863"/>
                  <a:gd name="connsiteY1" fmla="*/ 259496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1045863 w 1045863"/>
                  <a:gd name="connsiteY2" fmla="*/ 954468 h 1103312"/>
                  <a:gd name="connsiteX3" fmla="*/ 640080 w 1045863"/>
                  <a:gd name="connsiteY3" fmla="*/ 1103312 h 1103312"/>
                  <a:gd name="connsiteX4" fmla="*/ 0 w 1045863"/>
                  <a:gd name="connsiteY4" fmla="*/ 463232 h 1103312"/>
                  <a:gd name="connsiteX5" fmla="*/ 189017 w 1045863"/>
                  <a:gd name="connsiteY5" fmla="*/ 0 h 1103312"/>
                  <a:gd name="connsiteX0" fmla="*/ 189017 w 1178210"/>
                  <a:gd name="connsiteY0" fmla="*/ 0 h 1103312"/>
                  <a:gd name="connsiteX1" fmla="*/ 482067 w 1178210"/>
                  <a:gd name="connsiteY1" fmla="*/ 800917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189017 w 1178210"/>
                  <a:gd name="connsiteY0" fmla="*/ 0 h 1103312"/>
                  <a:gd name="connsiteX1" fmla="*/ 494099 w 1178210"/>
                  <a:gd name="connsiteY1" fmla="*/ 596381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2404 w 991597"/>
                  <a:gd name="connsiteY0" fmla="*/ 8836 h 1112148"/>
                  <a:gd name="connsiteX1" fmla="*/ 307486 w 991597"/>
                  <a:gd name="connsiteY1" fmla="*/ 605217 h 1112148"/>
                  <a:gd name="connsiteX2" fmla="*/ 991597 w 991597"/>
                  <a:gd name="connsiteY2" fmla="*/ 818925 h 1112148"/>
                  <a:gd name="connsiteX3" fmla="*/ 453467 w 991597"/>
                  <a:gd name="connsiteY3" fmla="*/ 1112148 h 1112148"/>
                  <a:gd name="connsiteX4" fmla="*/ 2404 w 991597"/>
                  <a:gd name="connsiteY4" fmla="*/ 8836 h 1112148"/>
                  <a:gd name="connsiteX0" fmla="*/ 2404 w 991597"/>
                  <a:gd name="connsiteY0" fmla="*/ 8836 h 887846"/>
                  <a:gd name="connsiteX1" fmla="*/ 307486 w 991597"/>
                  <a:gd name="connsiteY1" fmla="*/ 605217 h 887846"/>
                  <a:gd name="connsiteX2" fmla="*/ 991597 w 991597"/>
                  <a:gd name="connsiteY2" fmla="*/ 818925 h 887846"/>
                  <a:gd name="connsiteX3" fmla="*/ 104551 w 991597"/>
                  <a:gd name="connsiteY3" fmla="*/ 883548 h 887846"/>
                  <a:gd name="connsiteX4" fmla="*/ 2404 w 991597"/>
                  <a:gd name="connsiteY4" fmla="*/ 8836 h 887846"/>
                  <a:gd name="connsiteX0" fmla="*/ 118779 w 1107972"/>
                  <a:gd name="connsiteY0" fmla="*/ 8836 h 1021343"/>
                  <a:gd name="connsiteX1" fmla="*/ 423861 w 1107972"/>
                  <a:gd name="connsiteY1" fmla="*/ 605217 h 1021343"/>
                  <a:gd name="connsiteX2" fmla="*/ 1107972 w 1107972"/>
                  <a:gd name="connsiteY2" fmla="*/ 818925 h 1021343"/>
                  <a:gd name="connsiteX3" fmla="*/ 220926 w 1107972"/>
                  <a:gd name="connsiteY3" fmla="*/ 883548 h 1021343"/>
                  <a:gd name="connsiteX4" fmla="*/ 118779 w 1107972"/>
                  <a:gd name="connsiteY4" fmla="*/ 8836 h 1021343"/>
                  <a:gd name="connsiteX0" fmla="*/ 118779 w 1107972"/>
                  <a:gd name="connsiteY0" fmla="*/ 11180 h 1023687"/>
                  <a:gd name="connsiteX1" fmla="*/ 423861 w 1107972"/>
                  <a:gd name="connsiteY1" fmla="*/ 607561 h 1023687"/>
                  <a:gd name="connsiteX2" fmla="*/ 1107972 w 1107972"/>
                  <a:gd name="connsiteY2" fmla="*/ 821269 h 1023687"/>
                  <a:gd name="connsiteX3" fmla="*/ 220926 w 1107972"/>
                  <a:gd name="connsiteY3" fmla="*/ 885892 h 1023687"/>
                  <a:gd name="connsiteX4" fmla="*/ 118779 w 1107972"/>
                  <a:gd name="connsiteY4" fmla="*/ 11180 h 10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7972" h="1023687">
                    <a:moveTo>
                      <a:pt x="118779" y="11180"/>
                    </a:moveTo>
                    <a:cubicBezTo>
                      <a:pt x="94449" y="-73308"/>
                      <a:pt x="114617" y="340199"/>
                      <a:pt x="423861" y="607561"/>
                    </a:cubicBezTo>
                    <a:cubicBezTo>
                      <a:pt x="733105" y="874923"/>
                      <a:pt x="1081637" y="770870"/>
                      <a:pt x="1107972" y="821269"/>
                    </a:cubicBezTo>
                    <a:cubicBezTo>
                      <a:pt x="999127" y="915094"/>
                      <a:pt x="664577" y="1186681"/>
                      <a:pt x="220926" y="885892"/>
                    </a:cubicBezTo>
                    <a:cubicBezTo>
                      <a:pt x="-222725" y="585103"/>
                      <a:pt x="143109" y="95668"/>
                      <a:pt x="118779" y="11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341" name="Flowchart: Process 42"/>
          <p:cNvSpPr/>
          <p:nvPr/>
        </p:nvSpPr>
        <p:spPr>
          <a:xfrm>
            <a:off x="9533268" y="5379010"/>
            <a:ext cx="1160762" cy="102616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9393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사용자는 </a:t>
            </a:r>
            <a:r>
              <a:rPr lang="ko-KR" altLang="en-US" sz="1200" dirty="0" err="1">
                <a:solidFill>
                  <a:schemeClr val="tx1"/>
                </a:solidFill>
              </a:rPr>
              <a:t>카톡혹은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r>
              <a:rPr lang="en-US" altLang="ko-KR" sz="1200" dirty="0">
                <a:solidFill>
                  <a:schemeClr val="tx1"/>
                </a:solidFill>
              </a:rPr>
              <a:t>SMS</a:t>
            </a:r>
            <a:r>
              <a:rPr lang="ko-KR" altLang="en-US" sz="1200" dirty="0">
                <a:solidFill>
                  <a:schemeClr val="tx1"/>
                </a:solidFill>
              </a:rPr>
              <a:t>를 통해 분실 여부를 확인한다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343" name="Group 342"/>
          <p:cNvGrpSpPr/>
          <p:nvPr/>
        </p:nvGrpSpPr>
        <p:grpSpPr>
          <a:xfrm>
            <a:off x="9974076" y="5266171"/>
            <a:ext cx="232655" cy="233807"/>
            <a:chOff x="4917745" y="2286000"/>
            <a:chExt cx="2558303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44" name="Oval 343"/>
            <p:cNvSpPr/>
            <p:nvPr/>
          </p:nvSpPr>
          <p:spPr>
            <a:xfrm>
              <a:off x="4917745" y="2429067"/>
              <a:ext cx="2295331" cy="229533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45" name="Oval 344"/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46" name="Oval 10"/>
            <p:cNvSpPr/>
            <p:nvPr/>
          </p:nvSpPr>
          <p:spPr>
            <a:xfrm>
              <a:off x="6181607" y="266872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3" name="Group 166">
            <a:extLst>
              <a:ext uri="{FF2B5EF4-FFF2-40B4-BE49-F238E27FC236}">
                <a16:creationId xmlns:a16="http://schemas.microsoft.com/office/drawing/2014/main" id="{495A1A28-1E1E-4668-98FD-E0C0CEFF648F}"/>
              </a:ext>
            </a:extLst>
          </p:cNvPr>
          <p:cNvGrpSpPr/>
          <p:nvPr/>
        </p:nvGrpSpPr>
        <p:grpSpPr>
          <a:xfrm>
            <a:off x="1197477" y="4345643"/>
            <a:ext cx="182880" cy="182880"/>
            <a:chOff x="4917745" y="2286000"/>
            <a:chExt cx="2558303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11" name="Oval 167">
              <a:extLst>
                <a:ext uri="{FF2B5EF4-FFF2-40B4-BE49-F238E27FC236}">
                  <a16:creationId xmlns:a16="http://schemas.microsoft.com/office/drawing/2014/main" id="{67D4142C-9EA9-432B-A480-1F8F2044792C}"/>
                </a:ext>
              </a:extLst>
            </p:cNvPr>
            <p:cNvSpPr/>
            <p:nvPr/>
          </p:nvSpPr>
          <p:spPr>
            <a:xfrm>
              <a:off x="4917745" y="2429067"/>
              <a:ext cx="2295331" cy="2295332"/>
            </a:xfrm>
            <a:prstGeom prst="ellipse">
              <a:avLst/>
            </a:prstGeom>
            <a:solidFill>
              <a:srgbClr val="11800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14" name="Oval 168">
              <a:extLst>
                <a:ext uri="{FF2B5EF4-FFF2-40B4-BE49-F238E27FC236}">
                  <a16:creationId xmlns:a16="http://schemas.microsoft.com/office/drawing/2014/main" id="{9754E5AF-6077-4283-9515-F1BC84E2EABE}"/>
                </a:ext>
              </a:extLst>
            </p:cNvPr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solidFill>
              <a:srgbClr val="11800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15" name="Oval 10">
              <a:extLst>
                <a:ext uri="{FF2B5EF4-FFF2-40B4-BE49-F238E27FC236}">
                  <a16:creationId xmlns:a16="http://schemas.microsoft.com/office/drawing/2014/main" id="{5FB56C9E-6699-475A-9E17-C639887017BB}"/>
                </a:ext>
              </a:extLst>
            </p:cNvPr>
            <p:cNvSpPr/>
            <p:nvPr/>
          </p:nvSpPr>
          <p:spPr>
            <a:xfrm>
              <a:off x="6054828" y="2667000"/>
              <a:ext cx="1107972" cy="1023687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216" name="Flowchart: Process 42">
            <a:extLst>
              <a:ext uri="{FF2B5EF4-FFF2-40B4-BE49-F238E27FC236}">
                <a16:creationId xmlns:a16="http://schemas.microsoft.com/office/drawing/2014/main" id="{83BAB087-722A-4D34-ABC2-C9E37C95E73D}"/>
              </a:ext>
            </a:extLst>
          </p:cNvPr>
          <p:cNvSpPr/>
          <p:nvPr/>
        </p:nvSpPr>
        <p:spPr>
          <a:xfrm>
            <a:off x="6250066" y="2091792"/>
            <a:ext cx="914400" cy="68839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217" name="Group 313">
            <a:extLst>
              <a:ext uri="{FF2B5EF4-FFF2-40B4-BE49-F238E27FC236}">
                <a16:creationId xmlns:a16="http://schemas.microsoft.com/office/drawing/2014/main" id="{6FB78873-6BA1-4371-9D23-43B9D520D64C}"/>
              </a:ext>
            </a:extLst>
          </p:cNvPr>
          <p:cNvGrpSpPr/>
          <p:nvPr/>
        </p:nvGrpSpPr>
        <p:grpSpPr>
          <a:xfrm>
            <a:off x="6635542" y="2091792"/>
            <a:ext cx="182880" cy="182880"/>
            <a:chOff x="4917745" y="2286000"/>
            <a:chExt cx="2558303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18" name="Oval 314">
              <a:extLst>
                <a:ext uri="{FF2B5EF4-FFF2-40B4-BE49-F238E27FC236}">
                  <a16:creationId xmlns:a16="http://schemas.microsoft.com/office/drawing/2014/main" id="{BB00DBF4-3269-44DD-AD0E-D10A81D7EC49}"/>
                </a:ext>
              </a:extLst>
            </p:cNvPr>
            <p:cNvSpPr/>
            <p:nvPr/>
          </p:nvSpPr>
          <p:spPr>
            <a:xfrm>
              <a:off x="4917745" y="2429067"/>
              <a:ext cx="2295331" cy="229533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25" name="Oval 315">
              <a:extLst>
                <a:ext uri="{FF2B5EF4-FFF2-40B4-BE49-F238E27FC236}">
                  <a16:creationId xmlns:a16="http://schemas.microsoft.com/office/drawing/2014/main" id="{AD48572B-0438-4377-A401-AB8CE64D3B67}"/>
                </a:ext>
              </a:extLst>
            </p:cNvPr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  <a:lin ang="162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26" name="Oval 10">
              <a:extLst>
                <a:ext uri="{FF2B5EF4-FFF2-40B4-BE49-F238E27FC236}">
                  <a16:creationId xmlns:a16="http://schemas.microsoft.com/office/drawing/2014/main" id="{A4394817-9C55-48D6-B78B-B79E9FD81F0B}"/>
                </a:ext>
              </a:extLst>
            </p:cNvPr>
            <p:cNvSpPr/>
            <p:nvPr/>
          </p:nvSpPr>
          <p:spPr>
            <a:xfrm>
              <a:off x="6054828" y="2667000"/>
              <a:ext cx="1107972" cy="1023687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227" name="Flowchart: Process 42">
            <a:extLst>
              <a:ext uri="{FF2B5EF4-FFF2-40B4-BE49-F238E27FC236}">
                <a16:creationId xmlns:a16="http://schemas.microsoft.com/office/drawing/2014/main" id="{32C6296F-F1A9-4CCD-BAC0-499705F602B5}"/>
              </a:ext>
            </a:extLst>
          </p:cNvPr>
          <p:cNvSpPr/>
          <p:nvPr/>
        </p:nvSpPr>
        <p:spPr>
          <a:xfrm>
            <a:off x="6068281" y="2961183"/>
            <a:ext cx="914400" cy="68839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228" name="Group 313">
            <a:extLst>
              <a:ext uri="{FF2B5EF4-FFF2-40B4-BE49-F238E27FC236}">
                <a16:creationId xmlns:a16="http://schemas.microsoft.com/office/drawing/2014/main" id="{BE12FDEA-2155-429C-9093-0BA81D647FED}"/>
              </a:ext>
            </a:extLst>
          </p:cNvPr>
          <p:cNvGrpSpPr/>
          <p:nvPr/>
        </p:nvGrpSpPr>
        <p:grpSpPr>
          <a:xfrm>
            <a:off x="6453757" y="2961183"/>
            <a:ext cx="182880" cy="182880"/>
            <a:chOff x="4917745" y="2286000"/>
            <a:chExt cx="2558303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29" name="Oval 314">
              <a:extLst>
                <a:ext uri="{FF2B5EF4-FFF2-40B4-BE49-F238E27FC236}">
                  <a16:creationId xmlns:a16="http://schemas.microsoft.com/office/drawing/2014/main" id="{B8E1B65A-3DBD-4DD0-9E5C-3026E2628F3C}"/>
                </a:ext>
              </a:extLst>
            </p:cNvPr>
            <p:cNvSpPr/>
            <p:nvPr/>
          </p:nvSpPr>
          <p:spPr>
            <a:xfrm>
              <a:off x="4917745" y="2429067"/>
              <a:ext cx="2295331" cy="229533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30" name="Oval 315">
              <a:extLst>
                <a:ext uri="{FF2B5EF4-FFF2-40B4-BE49-F238E27FC236}">
                  <a16:creationId xmlns:a16="http://schemas.microsoft.com/office/drawing/2014/main" id="{0B79C528-AD80-4E22-AE6B-D025E589DF32}"/>
                </a:ext>
              </a:extLst>
            </p:cNvPr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  <a:lin ang="162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31" name="Oval 10">
              <a:extLst>
                <a:ext uri="{FF2B5EF4-FFF2-40B4-BE49-F238E27FC236}">
                  <a16:creationId xmlns:a16="http://schemas.microsoft.com/office/drawing/2014/main" id="{5CE94CCF-7AE0-453A-BB89-6F6B5F87CECD}"/>
                </a:ext>
              </a:extLst>
            </p:cNvPr>
            <p:cNvSpPr/>
            <p:nvPr/>
          </p:nvSpPr>
          <p:spPr>
            <a:xfrm>
              <a:off x="6054828" y="2667000"/>
              <a:ext cx="1107972" cy="1023687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</p:grpSp>
      <p:grpSp>
        <p:nvGrpSpPr>
          <p:cNvPr id="232" name="Group 245">
            <a:extLst>
              <a:ext uri="{FF2B5EF4-FFF2-40B4-BE49-F238E27FC236}">
                <a16:creationId xmlns:a16="http://schemas.microsoft.com/office/drawing/2014/main" id="{F29FA174-0D9D-4B3E-884F-3BC0466123D6}"/>
              </a:ext>
            </a:extLst>
          </p:cNvPr>
          <p:cNvGrpSpPr/>
          <p:nvPr/>
        </p:nvGrpSpPr>
        <p:grpSpPr>
          <a:xfrm>
            <a:off x="4513588" y="4132188"/>
            <a:ext cx="238398" cy="241329"/>
            <a:chOff x="4917762" y="2286000"/>
            <a:chExt cx="2558286" cy="243841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33" name="Oval 246">
              <a:extLst>
                <a:ext uri="{FF2B5EF4-FFF2-40B4-BE49-F238E27FC236}">
                  <a16:creationId xmlns:a16="http://schemas.microsoft.com/office/drawing/2014/main" id="{9ACA345C-97BA-4A36-938C-583D3A7CF404}"/>
                </a:ext>
              </a:extLst>
            </p:cNvPr>
            <p:cNvSpPr/>
            <p:nvPr/>
          </p:nvSpPr>
          <p:spPr>
            <a:xfrm>
              <a:off x="4917762" y="2429075"/>
              <a:ext cx="2295330" cy="2295335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4" name="Oval 247">
              <a:extLst>
                <a:ext uri="{FF2B5EF4-FFF2-40B4-BE49-F238E27FC236}">
                  <a16:creationId xmlns:a16="http://schemas.microsoft.com/office/drawing/2014/main" id="{383C55AC-118D-4053-A197-63A323968804}"/>
                </a:ext>
              </a:extLst>
            </p:cNvPr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5" name="Oval 10">
              <a:extLst>
                <a:ext uri="{FF2B5EF4-FFF2-40B4-BE49-F238E27FC236}">
                  <a16:creationId xmlns:a16="http://schemas.microsoft.com/office/drawing/2014/main" id="{0EED93B2-664A-45A9-8A79-BB40867767BD}"/>
                </a:ext>
              </a:extLst>
            </p:cNvPr>
            <p:cNvSpPr/>
            <p:nvPr/>
          </p:nvSpPr>
          <p:spPr>
            <a:xfrm>
              <a:off x="6054824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36" name="Flowchart: Process 42">
            <a:extLst>
              <a:ext uri="{FF2B5EF4-FFF2-40B4-BE49-F238E27FC236}">
                <a16:creationId xmlns:a16="http://schemas.microsoft.com/office/drawing/2014/main" id="{B65E98A4-3E32-42C6-B24E-9B6CB8933896}"/>
              </a:ext>
            </a:extLst>
          </p:cNvPr>
          <p:cNvSpPr/>
          <p:nvPr/>
        </p:nvSpPr>
        <p:spPr>
          <a:xfrm>
            <a:off x="6212336" y="4434310"/>
            <a:ext cx="933499" cy="722265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241" name="Group 313">
            <a:extLst>
              <a:ext uri="{FF2B5EF4-FFF2-40B4-BE49-F238E27FC236}">
                <a16:creationId xmlns:a16="http://schemas.microsoft.com/office/drawing/2014/main" id="{C9266D0D-32CD-42A3-8187-9875CE788FFC}"/>
              </a:ext>
            </a:extLst>
          </p:cNvPr>
          <p:cNvGrpSpPr/>
          <p:nvPr/>
        </p:nvGrpSpPr>
        <p:grpSpPr>
          <a:xfrm>
            <a:off x="6616911" y="4434310"/>
            <a:ext cx="182880" cy="182880"/>
            <a:chOff x="4917745" y="2286000"/>
            <a:chExt cx="2558303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57" name="Oval 314">
              <a:extLst>
                <a:ext uri="{FF2B5EF4-FFF2-40B4-BE49-F238E27FC236}">
                  <a16:creationId xmlns:a16="http://schemas.microsoft.com/office/drawing/2014/main" id="{F955A3A1-00B9-4DDC-BDC3-3F4261731351}"/>
                </a:ext>
              </a:extLst>
            </p:cNvPr>
            <p:cNvSpPr/>
            <p:nvPr/>
          </p:nvSpPr>
          <p:spPr>
            <a:xfrm>
              <a:off x="4917745" y="2429067"/>
              <a:ext cx="2295331" cy="229533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58" name="Oval 315">
              <a:extLst>
                <a:ext uri="{FF2B5EF4-FFF2-40B4-BE49-F238E27FC236}">
                  <a16:creationId xmlns:a16="http://schemas.microsoft.com/office/drawing/2014/main" id="{2C9E78C4-5B7C-4BD9-BBF6-FCC9783A161C}"/>
                </a:ext>
              </a:extLst>
            </p:cNvPr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  <a:lin ang="162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61" name="Oval 10">
              <a:extLst>
                <a:ext uri="{FF2B5EF4-FFF2-40B4-BE49-F238E27FC236}">
                  <a16:creationId xmlns:a16="http://schemas.microsoft.com/office/drawing/2014/main" id="{AAE890A3-B512-4021-B2DD-EE301C57B6C6}"/>
                </a:ext>
              </a:extLst>
            </p:cNvPr>
            <p:cNvSpPr/>
            <p:nvPr/>
          </p:nvSpPr>
          <p:spPr>
            <a:xfrm>
              <a:off x="6054828" y="2667000"/>
              <a:ext cx="1107972" cy="1023687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262" name="Flowchart: Process 42">
            <a:extLst>
              <a:ext uri="{FF2B5EF4-FFF2-40B4-BE49-F238E27FC236}">
                <a16:creationId xmlns:a16="http://schemas.microsoft.com/office/drawing/2014/main" id="{45594513-59EB-48B5-8162-C0AF8A7D844A}"/>
              </a:ext>
            </a:extLst>
          </p:cNvPr>
          <p:cNvSpPr/>
          <p:nvPr/>
        </p:nvSpPr>
        <p:spPr>
          <a:xfrm>
            <a:off x="6068280" y="5388748"/>
            <a:ext cx="933499" cy="76268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263" name="Group 313">
            <a:extLst>
              <a:ext uri="{FF2B5EF4-FFF2-40B4-BE49-F238E27FC236}">
                <a16:creationId xmlns:a16="http://schemas.microsoft.com/office/drawing/2014/main" id="{7A0338E9-ED57-4D74-A6A1-73063BAF2607}"/>
              </a:ext>
            </a:extLst>
          </p:cNvPr>
          <p:cNvGrpSpPr/>
          <p:nvPr/>
        </p:nvGrpSpPr>
        <p:grpSpPr>
          <a:xfrm>
            <a:off x="6472464" y="5312409"/>
            <a:ext cx="182880" cy="182880"/>
            <a:chOff x="4917745" y="2286000"/>
            <a:chExt cx="2558303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64" name="Oval 314">
              <a:extLst>
                <a:ext uri="{FF2B5EF4-FFF2-40B4-BE49-F238E27FC236}">
                  <a16:creationId xmlns:a16="http://schemas.microsoft.com/office/drawing/2014/main" id="{D720B275-90E8-442E-8087-155BEAC415F5}"/>
                </a:ext>
              </a:extLst>
            </p:cNvPr>
            <p:cNvSpPr/>
            <p:nvPr/>
          </p:nvSpPr>
          <p:spPr>
            <a:xfrm>
              <a:off x="4917745" y="2429067"/>
              <a:ext cx="2295331" cy="229533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65" name="Oval 315">
              <a:extLst>
                <a:ext uri="{FF2B5EF4-FFF2-40B4-BE49-F238E27FC236}">
                  <a16:creationId xmlns:a16="http://schemas.microsoft.com/office/drawing/2014/main" id="{F06924DC-13A6-4519-B600-A99DAA858910}"/>
                </a:ext>
              </a:extLst>
            </p:cNvPr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86000">
                  <a:srgbClr val="F8CC0C"/>
                </a:gs>
                <a:gs pos="0">
                  <a:srgbClr val="EEB000"/>
                </a:gs>
                <a:gs pos="100000">
                  <a:srgbClr val="EEB000"/>
                </a:gs>
              </a:gsLst>
              <a:lin ang="16200000" scaled="0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  <p:sp>
          <p:nvSpPr>
            <p:cNvPr id="272" name="Oval 10">
              <a:extLst>
                <a:ext uri="{FF2B5EF4-FFF2-40B4-BE49-F238E27FC236}">
                  <a16:creationId xmlns:a16="http://schemas.microsoft.com/office/drawing/2014/main" id="{272A829D-039C-4DCB-8689-D09DF5B7B980}"/>
                </a:ext>
              </a:extLst>
            </p:cNvPr>
            <p:cNvSpPr/>
            <p:nvPr/>
          </p:nvSpPr>
          <p:spPr>
            <a:xfrm>
              <a:off x="6054828" y="2667000"/>
              <a:ext cx="1107972" cy="1023687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275" name="Flowchart: Process 42">
            <a:extLst>
              <a:ext uri="{FF2B5EF4-FFF2-40B4-BE49-F238E27FC236}">
                <a16:creationId xmlns:a16="http://schemas.microsoft.com/office/drawing/2014/main" id="{1AE4EC33-31A0-458C-8277-3B654587285D}"/>
              </a:ext>
            </a:extLst>
          </p:cNvPr>
          <p:cNvSpPr/>
          <p:nvPr/>
        </p:nvSpPr>
        <p:spPr>
          <a:xfrm>
            <a:off x="8789642" y="1376659"/>
            <a:ext cx="1249708" cy="101386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E21D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</a:rPr>
              <a:t>아두이노가</a:t>
            </a:r>
            <a:r>
              <a:rPr lang="ko-KR" altLang="en-US" sz="1100" dirty="0">
                <a:solidFill>
                  <a:schemeClr val="tx1"/>
                </a:solidFill>
              </a:rPr>
              <a:t> 무선랜에 연결됐는지 확인한다</a:t>
            </a:r>
            <a:r>
              <a:rPr lang="en-US" altLang="ko-KR" sz="1100" dirty="0">
                <a:solidFill>
                  <a:schemeClr val="tx1"/>
                </a:solidFill>
              </a:rPr>
              <a:t>.</a:t>
            </a:r>
            <a:endParaRPr lang="en-US" sz="1100" dirty="0">
              <a:solidFill>
                <a:schemeClr val="tx1"/>
              </a:solidFill>
            </a:endParaRPr>
          </a:p>
        </p:txBody>
      </p:sp>
      <p:grpSp>
        <p:nvGrpSpPr>
          <p:cNvPr id="276" name="Group 302">
            <a:extLst>
              <a:ext uri="{FF2B5EF4-FFF2-40B4-BE49-F238E27FC236}">
                <a16:creationId xmlns:a16="http://schemas.microsoft.com/office/drawing/2014/main" id="{EF4193C9-FB98-44AD-A191-0A2085555050}"/>
              </a:ext>
            </a:extLst>
          </p:cNvPr>
          <p:cNvGrpSpPr/>
          <p:nvPr/>
        </p:nvGrpSpPr>
        <p:grpSpPr>
          <a:xfrm>
            <a:off x="9273295" y="1367360"/>
            <a:ext cx="182880" cy="182880"/>
            <a:chOff x="4917746" y="2286000"/>
            <a:chExt cx="2558302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77" name="Oval 303">
              <a:extLst>
                <a:ext uri="{FF2B5EF4-FFF2-40B4-BE49-F238E27FC236}">
                  <a16:creationId xmlns:a16="http://schemas.microsoft.com/office/drawing/2014/main" id="{FFA29432-80F9-4AA5-80D8-2540032290F9}"/>
                </a:ext>
              </a:extLst>
            </p:cNvPr>
            <p:cNvSpPr/>
            <p:nvPr/>
          </p:nvSpPr>
          <p:spPr>
            <a:xfrm>
              <a:off x="4917746" y="2429067"/>
              <a:ext cx="2295324" cy="229533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78" name="Oval 304">
              <a:extLst>
                <a:ext uri="{FF2B5EF4-FFF2-40B4-BE49-F238E27FC236}">
                  <a16:creationId xmlns:a16="http://schemas.microsoft.com/office/drawing/2014/main" id="{16930532-F223-42B7-BD39-E52F98ED3DD7}"/>
                </a:ext>
              </a:extLst>
            </p:cNvPr>
            <p:cNvSpPr/>
            <p:nvPr/>
          </p:nvSpPr>
          <p:spPr>
            <a:xfrm>
              <a:off x="5945823" y="2286000"/>
              <a:ext cx="1530225" cy="1530226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86" name="Oval 10">
              <a:extLst>
                <a:ext uri="{FF2B5EF4-FFF2-40B4-BE49-F238E27FC236}">
                  <a16:creationId xmlns:a16="http://schemas.microsoft.com/office/drawing/2014/main" id="{A943EAC1-C6E9-4C52-BEE0-BE9F6156551F}"/>
                </a:ext>
              </a:extLst>
            </p:cNvPr>
            <p:cNvSpPr/>
            <p:nvPr/>
          </p:nvSpPr>
          <p:spPr>
            <a:xfrm>
              <a:off x="6054825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89" name="Flowchart: Process 42">
            <a:extLst>
              <a:ext uri="{FF2B5EF4-FFF2-40B4-BE49-F238E27FC236}">
                <a16:creationId xmlns:a16="http://schemas.microsoft.com/office/drawing/2014/main" id="{AD0EF4A0-81E3-4F53-9790-697055C85557}"/>
              </a:ext>
            </a:extLst>
          </p:cNvPr>
          <p:cNvSpPr/>
          <p:nvPr/>
        </p:nvSpPr>
        <p:spPr>
          <a:xfrm>
            <a:off x="8826250" y="2616593"/>
            <a:ext cx="1164893" cy="1071756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9393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프로그램의 감지센서와 </a:t>
            </a:r>
            <a:r>
              <a:rPr lang="en-US" altLang="ko-KR" sz="1100" dirty="0">
                <a:solidFill>
                  <a:schemeClr val="tx1"/>
                </a:solidFill>
              </a:rPr>
              <a:t>LED </a:t>
            </a:r>
            <a:r>
              <a:rPr lang="ko-KR" altLang="en-US" sz="1100" dirty="0">
                <a:solidFill>
                  <a:schemeClr val="tx1"/>
                </a:solidFill>
              </a:rPr>
              <a:t>센서의 감지 여부가 일치하는지 확인한다</a:t>
            </a:r>
            <a:r>
              <a:rPr lang="en-US" altLang="ko-KR" sz="1100" dirty="0">
                <a:solidFill>
                  <a:schemeClr val="tx1"/>
                </a:solidFill>
              </a:rPr>
              <a:t>.</a:t>
            </a:r>
            <a:endParaRPr lang="en-US" sz="1100" dirty="0">
              <a:solidFill>
                <a:schemeClr val="tx1"/>
              </a:solidFill>
            </a:endParaRPr>
          </a:p>
        </p:txBody>
      </p:sp>
      <p:grpSp>
        <p:nvGrpSpPr>
          <p:cNvPr id="290" name="Group 302">
            <a:extLst>
              <a:ext uri="{FF2B5EF4-FFF2-40B4-BE49-F238E27FC236}">
                <a16:creationId xmlns:a16="http://schemas.microsoft.com/office/drawing/2014/main" id="{F5B87331-D51C-49DF-91C4-BD6C238A8A5F}"/>
              </a:ext>
            </a:extLst>
          </p:cNvPr>
          <p:cNvGrpSpPr/>
          <p:nvPr/>
        </p:nvGrpSpPr>
        <p:grpSpPr>
          <a:xfrm>
            <a:off x="9339674" y="2517798"/>
            <a:ext cx="182880" cy="182880"/>
            <a:chOff x="4917746" y="2286000"/>
            <a:chExt cx="2558302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91" name="Oval 303">
              <a:extLst>
                <a:ext uri="{FF2B5EF4-FFF2-40B4-BE49-F238E27FC236}">
                  <a16:creationId xmlns:a16="http://schemas.microsoft.com/office/drawing/2014/main" id="{D3D2A9B2-24F1-4F14-AEC7-383B7E2D911C}"/>
                </a:ext>
              </a:extLst>
            </p:cNvPr>
            <p:cNvSpPr/>
            <p:nvPr/>
          </p:nvSpPr>
          <p:spPr>
            <a:xfrm>
              <a:off x="4917746" y="2429067"/>
              <a:ext cx="2295324" cy="229533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92" name="Oval 304">
              <a:extLst>
                <a:ext uri="{FF2B5EF4-FFF2-40B4-BE49-F238E27FC236}">
                  <a16:creationId xmlns:a16="http://schemas.microsoft.com/office/drawing/2014/main" id="{C0D6714E-1683-4C94-AFFF-D021BE095DAF}"/>
                </a:ext>
              </a:extLst>
            </p:cNvPr>
            <p:cNvSpPr/>
            <p:nvPr/>
          </p:nvSpPr>
          <p:spPr>
            <a:xfrm>
              <a:off x="5945823" y="2286000"/>
              <a:ext cx="1530225" cy="1530226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93" name="Oval 10">
              <a:extLst>
                <a:ext uri="{FF2B5EF4-FFF2-40B4-BE49-F238E27FC236}">
                  <a16:creationId xmlns:a16="http://schemas.microsoft.com/office/drawing/2014/main" id="{6B4DBABB-C3F2-4C10-83E0-AFE579E8C6E4}"/>
                </a:ext>
              </a:extLst>
            </p:cNvPr>
            <p:cNvSpPr/>
            <p:nvPr/>
          </p:nvSpPr>
          <p:spPr>
            <a:xfrm>
              <a:off x="6054825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307" name="Flowchart: Process 42">
            <a:extLst>
              <a:ext uri="{FF2B5EF4-FFF2-40B4-BE49-F238E27FC236}">
                <a16:creationId xmlns:a16="http://schemas.microsoft.com/office/drawing/2014/main" id="{4E27186D-4B10-4BAC-8FAF-7B5E90DC9022}"/>
              </a:ext>
            </a:extLst>
          </p:cNvPr>
          <p:cNvSpPr/>
          <p:nvPr/>
        </p:nvSpPr>
        <p:spPr>
          <a:xfrm>
            <a:off x="9383816" y="4151278"/>
            <a:ext cx="1249708" cy="107031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9393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100" dirty="0">
              <a:solidFill>
                <a:schemeClr val="tx1"/>
              </a:solidFill>
            </a:endParaRPr>
          </a:p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서버가 모든 관객의 좌석 예약 정보를 가지고 있는지 확인한다</a:t>
            </a:r>
            <a:r>
              <a:rPr lang="en-US" altLang="ko-KR" sz="1100" dirty="0">
                <a:solidFill>
                  <a:schemeClr val="tx1"/>
                </a:solidFill>
              </a:rPr>
              <a:t>.</a:t>
            </a:r>
            <a:endParaRPr lang="en-US" sz="1100" dirty="0">
              <a:solidFill>
                <a:schemeClr val="tx1"/>
              </a:solidFill>
            </a:endParaRPr>
          </a:p>
        </p:txBody>
      </p:sp>
      <p:grpSp>
        <p:nvGrpSpPr>
          <p:cNvPr id="326" name="Group 302">
            <a:extLst>
              <a:ext uri="{FF2B5EF4-FFF2-40B4-BE49-F238E27FC236}">
                <a16:creationId xmlns:a16="http://schemas.microsoft.com/office/drawing/2014/main" id="{9B9391BC-53C4-43B3-AD96-6EFBE894F508}"/>
              </a:ext>
            </a:extLst>
          </p:cNvPr>
          <p:cNvGrpSpPr/>
          <p:nvPr/>
        </p:nvGrpSpPr>
        <p:grpSpPr>
          <a:xfrm>
            <a:off x="9867469" y="4141978"/>
            <a:ext cx="250734" cy="250734"/>
            <a:chOff x="4917746" y="2286000"/>
            <a:chExt cx="2558302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27" name="Oval 303">
              <a:extLst>
                <a:ext uri="{FF2B5EF4-FFF2-40B4-BE49-F238E27FC236}">
                  <a16:creationId xmlns:a16="http://schemas.microsoft.com/office/drawing/2014/main" id="{C65EB309-54C9-476B-A7C1-AB11D0245F8F}"/>
                </a:ext>
              </a:extLst>
            </p:cNvPr>
            <p:cNvSpPr/>
            <p:nvPr/>
          </p:nvSpPr>
          <p:spPr>
            <a:xfrm>
              <a:off x="4917746" y="2429067"/>
              <a:ext cx="2295324" cy="229533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28" name="Oval 304">
              <a:extLst>
                <a:ext uri="{FF2B5EF4-FFF2-40B4-BE49-F238E27FC236}">
                  <a16:creationId xmlns:a16="http://schemas.microsoft.com/office/drawing/2014/main" id="{29AB97A6-3201-47EB-A03D-68AB5A15A601}"/>
                </a:ext>
              </a:extLst>
            </p:cNvPr>
            <p:cNvSpPr/>
            <p:nvPr/>
          </p:nvSpPr>
          <p:spPr>
            <a:xfrm>
              <a:off x="5945823" y="2286000"/>
              <a:ext cx="1530225" cy="1530226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29" name="Oval 10">
              <a:extLst>
                <a:ext uri="{FF2B5EF4-FFF2-40B4-BE49-F238E27FC236}">
                  <a16:creationId xmlns:a16="http://schemas.microsoft.com/office/drawing/2014/main" id="{8B3B7A52-DA5D-4015-9074-E856FD192B30}"/>
                </a:ext>
              </a:extLst>
            </p:cNvPr>
            <p:cNvSpPr/>
            <p:nvPr/>
          </p:nvSpPr>
          <p:spPr>
            <a:xfrm>
              <a:off x="6054825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387" name="Flowchart: Process 42">
            <a:extLst>
              <a:ext uri="{FF2B5EF4-FFF2-40B4-BE49-F238E27FC236}">
                <a16:creationId xmlns:a16="http://schemas.microsoft.com/office/drawing/2014/main" id="{B39CDE6D-529B-43AA-8AF1-F2A26F88C4E6}"/>
              </a:ext>
            </a:extLst>
          </p:cNvPr>
          <p:cNvSpPr/>
          <p:nvPr/>
        </p:nvSpPr>
        <p:spPr>
          <a:xfrm>
            <a:off x="2599209" y="5364081"/>
            <a:ext cx="1336613" cy="106792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9393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388" name="Group 245">
            <a:extLst>
              <a:ext uri="{FF2B5EF4-FFF2-40B4-BE49-F238E27FC236}">
                <a16:creationId xmlns:a16="http://schemas.microsoft.com/office/drawing/2014/main" id="{870C12FA-7CAB-4BA5-A9B5-FEA88F1DEAAE}"/>
              </a:ext>
            </a:extLst>
          </p:cNvPr>
          <p:cNvGrpSpPr/>
          <p:nvPr/>
        </p:nvGrpSpPr>
        <p:grpSpPr>
          <a:xfrm>
            <a:off x="3105901" y="5344979"/>
            <a:ext cx="238398" cy="241329"/>
            <a:chOff x="4917762" y="2286000"/>
            <a:chExt cx="2558286" cy="243841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89" name="Oval 246">
              <a:extLst>
                <a:ext uri="{FF2B5EF4-FFF2-40B4-BE49-F238E27FC236}">
                  <a16:creationId xmlns:a16="http://schemas.microsoft.com/office/drawing/2014/main" id="{31B3A843-431F-4D31-958E-31025F20D1FD}"/>
                </a:ext>
              </a:extLst>
            </p:cNvPr>
            <p:cNvSpPr/>
            <p:nvPr/>
          </p:nvSpPr>
          <p:spPr>
            <a:xfrm>
              <a:off x="4917762" y="2429075"/>
              <a:ext cx="2295330" cy="2295335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90" name="Oval 247">
              <a:extLst>
                <a:ext uri="{FF2B5EF4-FFF2-40B4-BE49-F238E27FC236}">
                  <a16:creationId xmlns:a16="http://schemas.microsoft.com/office/drawing/2014/main" id="{F628A7C6-CAAE-44CC-A5FD-790A8F6128F8}"/>
                </a:ext>
              </a:extLst>
            </p:cNvPr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91" name="Oval 10">
              <a:extLst>
                <a:ext uri="{FF2B5EF4-FFF2-40B4-BE49-F238E27FC236}">
                  <a16:creationId xmlns:a16="http://schemas.microsoft.com/office/drawing/2014/main" id="{AC855186-6E06-44F3-A0EA-645B3C1646FB}"/>
                </a:ext>
              </a:extLst>
            </p:cNvPr>
            <p:cNvSpPr/>
            <p:nvPr/>
          </p:nvSpPr>
          <p:spPr>
            <a:xfrm>
              <a:off x="6054824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392" name="TextBox 391">
            <a:extLst>
              <a:ext uri="{FF2B5EF4-FFF2-40B4-BE49-F238E27FC236}">
                <a16:creationId xmlns:a16="http://schemas.microsoft.com/office/drawing/2014/main" id="{1F51942A-1382-42AE-AB23-704AC2CAF2FB}"/>
              </a:ext>
            </a:extLst>
          </p:cNvPr>
          <p:cNvSpPr txBox="1"/>
          <p:nvPr/>
        </p:nvSpPr>
        <p:spPr>
          <a:xfrm>
            <a:off x="2658346" y="5711391"/>
            <a:ext cx="122141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200" dirty="0">
                <a:solidFill>
                  <a:prstClr val="black"/>
                </a:solidFill>
              </a:rPr>
              <a:t>서버는 좌석 정보를 기반으로 사용자를 특정한다</a:t>
            </a:r>
            <a:r>
              <a:rPr lang="en-US" altLang="ko-KR" sz="1200" dirty="0">
                <a:solidFill>
                  <a:prstClr val="black"/>
                </a:solidFill>
              </a:rPr>
              <a:t>.</a:t>
            </a:r>
            <a:endParaRPr lang="en-US" sz="1200" dirty="0">
              <a:solidFill>
                <a:prstClr val="black"/>
              </a:solidFill>
            </a:endParaRPr>
          </a:p>
        </p:txBody>
      </p:sp>
      <p:sp>
        <p:nvSpPr>
          <p:cNvPr id="393" name="Flowchart: Process 42">
            <a:extLst>
              <a:ext uri="{FF2B5EF4-FFF2-40B4-BE49-F238E27FC236}">
                <a16:creationId xmlns:a16="http://schemas.microsoft.com/office/drawing/2014/main" id="{945CCAD3-AA5E-4257-B279-C2B2F694D379}"/>
              </a:ext>
            </a:extLst>
          </p:cNvPr>
          <p:cNvSpPr/>
          <p:nvPr/>
        </p:nvSpPr>
        <p:spPr>
          <a:xfrm>
            <a:off x="8008213" y="5368731"/>
            <a:ext cx="1305498" cy="107031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9393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서버가 사용자를 특정하는지 확인한다</a:t>
            </a:r>
            <a:r>
              <a:rPr lang="en-US" altLang="ko-KR" sz="1100" dirty="0">
                <a:solidFill>
                  <a:schemeClr val="tx1"/>
                </a:solidFill>
              </a:rPr>
              <a:t>. </a:t>
            </a:r>
            <a:r>
              <a:rPr lang="ko-KR" altLang="en-US" sz="1100" dirty="0">
                <a:solidFill>
                  <a:schemeClr val="tx1"/>
                </a:solidFill>
              </a:rPr>
              <a:t>예외 처리를 확인한다</a:t>
            </a:r>
            <a:r>
              <a:rPr lang="en-US" altLang="ko-KR" sz="1100" dirty="0">
                <a:solidFill>
                  <a:schemeClr val="tx1"/>
                </a:solidFill>
              </a:rPr>
              <a:t>.</a:t>
            </a:r>
            <a:endParaRPr lang="en-US" sz="1100" dirty="0">
              <a:solidFill>
                <a:schemeClr val="tx1"/>
              </a:solidFill>
            </a:endParaRPr>
          </a:p>
        </p:txBody>
      </p:sp>
      <p:grpSp>
        <p:nvGrpSpPr>
          <p:cNvPr id="394" name="Group 302">
            <a:extLst>
              <a:ext uri="{FF2B5EF4-FFF2-40B4-BE49-F238E27FC236}">
                <a16:creationId xmlns:a16="http://schemas.microsoft.com/office/drawing/2014/main" id="{744DDF86-0CD3-43AD-9852-04A622977DB8}"/>
              </a:ext>
            </a:extLst>
          </p:cNvPr>
          <p:cNvGrpSpPr/>
          <p:nvPr/>
        </p:nvGrpSpPr>
        <p:grpSpPr>
          <a:xfrm>
            <a:off x="8523240" y="5289921"/>
            <a:ext cx="250734" cy="250734"/>
            <a:chOff x="4917746" y="2286000"/>
            <a:chExt cx="2558302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95" name="Oval 303">
              <a:extLst>
                <a:ext uri="{FF2B5EF4-FFF2-40B4-BE49-F238E27FC236}">
                  <a16:creationId xmlns:a16="http://schemas.microsoft.com/office/drawing/2014/main" id="{0CF5D24C-6E94-4A00-8A72-B4ACBBB02221}"/>
                </a:ext>
              </a:extLst>
            </p:cNvPr>
            <p:cNvSpPr/>
            <p:nvPr/>
          </p:nvSpPr>
          <p:spPr>
            <a:xfrm>
              <a:off x="4917746" y="2429067"/>
              <a:ext cx="2295324" cy="229533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96" name="Oval 304">
              <a:extLst>
                <a:ext uri="{FF2B5EF4-FFF2-40B4-BE49-F238E27FC236}">
                  <a16:creationId xmlns:a16="http://schemas.microsoft.com/office/drawing/2014/main" id="{EC53231F-82CD-4495-A387-7D7C4D662CF6}"/>
                </a:ext>
              </a:extLst>
            </p:cNvPr>
            <p:cNvSpPr/>
            <p:nvPr/>
          </p:nvSpPr>
          <p:spPr>
            <a:xfrm>
              <a:off x="5945823" y="2286000"/>
              <a:ext cx="1530225" cy="1530226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97" name="Oval 10">
              <a:extLst>
                <a:ext uri="{FF2B5EF4-FFF2-40B4-BE49-F238E27FC236}">
                  <a16:creationId xmlns:a16="http://schemas.microsoft.com/office/drawing/2014/main" id="{1F681541-6CF5-4CA3-BADC-AF28A5BAA8C0}"/>
                </a:ext>
              </a:extLst>
            </p:cNvPr>
            <p:cNvSpPr/>
            <p:nvPr/>
          </p:nvSpPr>
          <p:spPr>
            <a:xfrm>
              <a:off x="6054825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03" name="Picture 2" descr="enter image description here">
            <a:extLst>
              <a:ext uri="{FF2B5EF4-FFF2-40B4-BE49-F238E27FC236}">
                <a16:creationId xmlns:a16="http://schemas.microsoft.com/office/drawing/2014/main" id="{DFC359F8-A588-49E8-B7C5-4A7D29E8DC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62" t="-706" r="53814" b="79768"/>
          <a:stretch/>
        </p:blipFill>
        <p:spPr bwMode="auto">
          <a:xfrm>
            <a:off x="5044264" y="3993746"/>
            <a:ext cx="301864" cy="456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" name="Picture 2" descr="enter image description here">
            <a:extLst>
              <a:ext uri="{FF2B5EF4-FFF2-40B4-BE49-F238E27FC236}">
                <a16:creationId xmlns:a16="http://schemas.microsoft.com/office/drawing/2014/main" id="{F0A427A0-1D4D-4637-ACE2-7EF697D1E8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37" t="-342" r="61539" b="79404"/>
          <a:stretch/>
        </p:blipFill>
        <p:spPr bwMode="auto">
          <a:xfrm>
            <a:off x="5054542" y="5152154"/>
            <a:ext cx="322403" cy="487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3" name="Picture 2" descr="enter image description here">
            <a:extLst>
              <a:ext uri="{FF2B5EF4-FFF2-40B4-BE49-F238E27FC236}">
                <a16:creationId xmlns:a16="http://schemas.microsoft.com/office/drawing/2014/main" id="{10279798-0BF7-4E53-A26C-75C5C354E2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9" t="-195" r="46217" b="79257"/>
          <a:stretch/>
        </p:blipFill>
        <p:spPr bwMode="auto">
          <a:xfrm>
            <a:off x="5171075" y="3991822"/>
            <a:ext cx="299921" cy="453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8" name="Picture 2" descr="enter image description here">
            <a:extLst>
              <a:ext uri="{FF2B5EF4-FFF2-40B4-BE49-F238E27FC236}">
                <a16:creationId xmlns:a16="http://schemas.microsoft.com/office/drawing/2014/main" id="{50F0B08A-1C60-4F81-B571-98252B37D3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37" t="-342" r="61539" b="79404"/>
          <a:stretch/>
        </p:blipFill>
        <p:spPr bwMode="auto">
          <a:xfrm>
            <a:off x="3186542" y="5084973"/>
            <a:ext cx="339658" cy="51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" name="Picture 2" descr="enter image description here">
            <a:extLst>
              <a:ext uri="{FF2B5EF4-FFF2-40B4-BE49-F238E27FC236}">
                <a16:creationId xmlns:a16="http://schemas.microsoft.com/office/drawing/2014/main" id="{65A8FBC3-7CDE-4C17-A271-68A8D1F4DA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62" t="-706" r="53814" b="79768"/>
          <a:stretch/>
        </p:blipFill>
        <p:spPr bwMode="auto">
          <a:xfrm>
            <a:off x="5164543" y="5129423"/>
            <a:ext cx="339658" cy="51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41" name="Group 189">
            <a:extLst>
              <a:ext uri="{FF2B5EF4-FFF2-40B4-BE49-F238E27FC236}">
                <a16:creationId xmlns:a16="http://schemas.microsoft.com/office/drawing/2014/main" id="{630D6210-CA2C-43C8-A86B-7C2C94DE9060}"/>
              </a:ext>
            </a:extLst>
          </p:cNvPr>
          <p:cNvGrpSpPr/>
          <p:nvPr/>
        </p:nvGrpSpPr>
        <p:grpSpPr>
          <a:xfrm>
            <a:off x="4723628" y="1240748"/>
            <a:ext cx="1141146" cy="1111742"/>
            <a:chOff x="1737852" y="1674490"/>
            <a:chExt cx="1132923" cy="1103731"/>
          </a:xfrm>
        </p:grpSpPr>
        <p:sp>
          <p:nvSpPr>
            <p:cNvPr id="442" name="Flowchart: Process 42">
              <a:extLst>
                <a:ext uri="{FF2B5EF4-FFF2-40B4-BE49-F238E27FC236}">
                  <a16:creationId xmlns:a16="http://schemas.microsoft.com/office/drawing/2014/main" id="{90E8A4B6-DB79-461A-AB61-F3FDC56960E4}"/>
                </a:ext>
              </a:extLst>
            </p:cNvPr>
            <p:cNvSpPr/>
            <p:nvPr/>
          </p:nvSpPr>
          <p:spPr>
            <a:xfrm>
              <a:off x="1737852" y="1674490"/>
              <a:ext cx="1132923" cy="110373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0"/>
                  </a:moveTo>
                  <a:cubicBezTo>
                    <a:pt x="3333" y="0"/>
                    <a:pt x="5314" y="761"/>
                    <a:pt x="10000" y="0"/>
                  </a:cubicBezTo>
                  <a:cubicBezTo>
                    <a:pt x="9762" y="4982"/>
                    <a:pt x="9801" y="6033"/>
                    <a:pt x="10000" y="10000"/>
                  </a:cubicBezTo>
                  <a:cubicBezTo>
                    <a:pt x="5672" y="9112"/>
                    <a:pt x="3333" y="10000"/>
                    <a:pt x="0" y="10000"/>
                  </a:cubicBezTo>
                  <a:cubicBezTo>
                    <a:pt x="239" y="5525"/>
                    <a:pt x="0" y="333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EEB000"/>
                </a:gs>
                <a:gs pos="0">
                  <a:srgbClr val="FFE115"/>
                </a:gs>
                <a:gs pos="58000">
                  <a:srgbClr val="FFE321"/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443" name="Group 191">
              <a:extLst>
                <a:ext uri="{FF2B5EF4-FFF2-40B4-BE49-F238E27FC236}">
                  <a16:creationId xmlns:a16="http://schemas.microsoft.com/office/drawing/2014/main" id="{B6F273A1-D39B-4281-A1F8-1BE648457EED}"/>
                </a:ext>
              </a:extLst>
            </p:cNvPr>
            <p:cNvGrpSpPr/>
            <p:nvPr/>
          </p:nvGrpSpPr>
          <p:grpSpPr>
            <a:xfrm>
              <a:off x="2216333" y="1742957"/>
              <a:ext cx="182880" cy="182880"/>
              <a:chOff x="4917745" y="2286000"/>
              <a:chExt cx="2558303" cy="2438399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45" name="Oval 193">
                <a:extLst>
                  <a:ext uri="{FF2B5EF4-FFF2-40B4-BE49-F238E27FC236}">
                    <a16:creationId xmlns:a16="http://schemas.microsoft.com/office/drawing/2014/main" id="{C5C80A10-C49B-42AA-9626-5324BF459F75}"/>
                  </a:ext>
                </a:extLst>
              </p:cNvPr>
              <p:cNvSpPr/>
              <p:nvPr/>
            </p:nvSpPr>
            <p:spPr>
              <a:xfrm>
                <a:off x="4917745" y="2429067"/>
                <a:ext cx="2295331" cy="229533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46" name="Oval 194">
                <a:extLst>
                  <a:ext uri="{FF2B5EF4-FFF2-40B4-BE49-F238E27FC236}">
                    <a16:creationId xmlns:a16="http://schemas.microsoft.com/office/drawing/2014/main" id="{DCB37C3F-BB2C-4BC7-A30C-E6A974E431B3}"/>
                  </a:ext>
                </a:extLst>
              </p:cNvPr>
              <p:cNvSpPr/>
              <p:nvPr/>
            </p:nvSpPr>
            <p:spPr>
              <a:xfrm>
                <a:off x="5945828" y="2286000"/>
                <a:ext cx="1530220" cy="153022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47" name="Oval 10">
                <a:extLst>
                  <a:ext uri="{FF2B5EF4-FFF2-40B4-BE49-F238E27FC236}">
                    <a16:creationId xmlns:a16="http://schemas.microsoft.com/office/drawing/2014/main" id="{F47F7840-7FEB-4C96-B9ED-2B4A392D0096}"/>
                  </a:ext>
                </a:extLst>
              </p:cNvPr>
              <p:cNvSpPr/>
              <p:nvPr/>
            </p:nvSpPr>
            <p:spPr>
              <a:xfrm>
                <a:off x="6054828" y="2667000"/>
                <a:ext cx="1107972" cy="1023687"/>
              </a:xfrm>
              <a:custGeom>
                <a:avLst/>
                <a:gdLst>
                  <a:gd name="connsiteX0" fmla="*/ 189017 w 1045863"/>
                  <a:gd name="connsiteY0" fmla="*/ 0 h 1103312"/>
                  <a:gd name="connsiteX1" fmla="*/ 97056 w 1045863"/>
                  <a:gd name="connsiteY1" fmla="*/ 259496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1045863 w 1045863"/>
                  <a:gd name="connsiteY2" fmla="*/ 954468 h 1103312"/>
                  <a:gd name="connsiteX3" fmla="*/ 640080 w 1045863"/>
                  <a:gd name="connsiteY3" fmla="*/ 1103312 h 1103312"/>
                  <a:gd name="connsiteX4" fmla="*/ 0 w 1045863"/>
                  <a:gd name="connsiteY4" fmla="*/ 463232 h 1103312"/>
                  <a:gd name="connsiteX5" fmla="*/ 189017 w 1045863"/>
                  <a:gd name="connsiteY5" fmla="*/ 0 h 1103312"/>
                  <a:gd name="connsiteX0" fmla="*/ 189017 w 1178210"/>
                  <a:gd name="connsiteY0" fmla="*/ 0 h 1103312"/>
                  <a:gd name="connsiteX1" fmla="*/ 482067 w 1178210"/>
                  <a:gd name="connsiteY1" fmla="*/ 800917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189017 w 1178210"/>
                  <a:gd name="connsiteY0" fmla="*/ 0 h 1103312"/>
                  <a:gd name="connsiteX1" fmla="*/ 494099 w 1178210"/>
                  <a:gd name="connsiteY1" fmla="*/ 596381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2404 w 991597"/>
                  <a:gd name="connsiteY0" fmla="*/ 8836 h 1112148"/>
                  <a:gd name="connsiteX1" fmla="*/ 307486 w 991597"/>
                  <a:gd name="connsiteY1" fmla="*/ 605217 h 1112148"/>
                  <a:gd name="connsiteX2" fmla="*/ 991597 w 991597"/>
                  <a:gd name="connsiteY2" fmla="*/ 818925 h 1112148"/>
                  <a:gd name="connsiteX3" fmla="*/ 453467 w 991597"/>
                  <a:gd name="connsiteY3" fmla="*/ 1112148 h 1112148"/>
                  <a:gd name="connsiteX4" fmla="*/ 2404 w 991597"/>
                  <a:gd name="connsiteY4" fmla="*/ 8836 h 1112148"/>
                  <a:gd name="connsiteX0" fmla="*/ 2404 w 991597"/>
                  <a:gd name="connsiteY0" fmla="*/ 8836 h 887846"/>
                  <a:gd name="connsiteX1" fmla="*/ 307486 w 991597"/>
                  <a:gd name="connsiteY1" fmla="*/ 605217 h 887846"/>
                  <a:gd name="connsiteX2" fmla="*/ 991597 w 991597"/>
                  <a:gd name="connsiteY2" fmla="*/ 818925 h 887846"/>
                  <a:gd name="connsiteX3" fmla="*/ 104551 w 991597"/>
                  <a:gd name="connsiteY3" fmla="*/ 883548 h 887846"/>
                  <a:gd name="connsiteX4" fmla="*/ 2404 w 991597"/>
                  <a:gd name="connsiteY4" fmla="*/ 8836 h 887846"/>
                  <a:gd name="connsiteX0" fmla="*/ 118779 w 1107972"/>
                  <a:gd name="connsiteY0" fmla="*/ 8836 h 1021343"/>
                  <a:gd name="connsiteX1" fmla="*/ 423861 w 1107972"/>
                  <a:gd name="connsiteY1" fmla="*/ 605217 h 1021343"/>
                  <a:gd name="connsiteX2" fmla="*/ 1107972 w 1107972"/>
                  <a:gd name="connsiteY2" fmla="*/ 818925 h 1021343"/>
                  <a:gd name="connsiteX3" fmla="*/ 220926 w 1107972"/>
                  <a:gd name="connsiteY3" fmla="*/ 883548 h 1021343"/>
                  <a:gd name="connsiteX4" fmla="*/ 118779 w 1107972"/>
                  <a:gd name="connsiteY4" fmla="*/ 8836 h 1021343"/>
                  <a:gd name="connsiteX0" fmla="*/ 118779 w 1107972"/>
                  <a:gd name="connsiteY0" fmla="*/ 11180 h 1023687"/>
                  <a:gd name="connsiteX1" fmla="*/ 423861 w 1107972"/>
                  <a:gd name="connsiteY1" fmla="*/ 607561 h 1023687"/>
                  <a:gd name="connsiteX2" fmla="*/ 1107972 w 1107972"/>
                  <a:gd name="connsiteY2" fmla="*/ 821269 h 1023687"/>
                  <a:gd name="connsiteX3" fmla="*/ 220926 w 1107972"/>
                  <a:gd name="connsiteY3" fmla="*/ 885892 h 1023687"/>
                  <a:gd name="connsiteX4" fmla="*/ 118779 w 1107972"/>
                  <a:gd name="connsiteY4" fmla="*/ 11180 h 10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7972" h="1023687">
                    <a:moveTo>
                      <a:pt x="118779" y="11180"/>
                    </a:moveTo>
                    <a:cubicBezTo>
                      <a:pt x="94449" y="-73308"/>
                      <a:pt x="114617" y="340199"/>
                      <a:pt x="423861" y="607561"/>
                    </a:cubicBezTo>
                    <a:cubicBezTo>
                      <a:pt x="733105" y="874923"/>
                      <a:pt x="1081637" y="770870"/>
                      <a:pt x="1107972" y="821269"/>
                    </a:cubicBezTo>
                    <a:cubicBezTo>
                      <a:pt x="999127" y="915094"/>
                      <a:pt x="664577" y="1186681"/>
                      <a:pt x="220926" y="885892"/>
                    </a:cubicBezTo>
                    <a:cubicBezTo>
                      <a:pt x="-222725" y="585103"/>
                      <a:pt x="143109" y="95668"/>
                      <a:pt x="118779" y="11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44" name="TextBox 443">
              <a:extLst>
                <a:ext uri="{FF2B5EF4-FFF2-40B4-BE49-F238E27FC236}">
                  <a16:creationId xmlns:a16="http://schemas.microsoft.com/office/drawing/2014/main" id="{8F640D35-79FB-401D-A615-1C8D840F2DDF}"/>
                </a:ext>
              </a:extLst>
            </p:cNvPr>
            <p:cNvSpPr txBox="1"/>
            <p:nvPr/>
          </p:nvSpPr>
          <p:spPr>
            <a:xfrm>
              <a:off x="1804361" y="1925837"/>
              <a:ext cx="1005840" cy="7333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dirty="0">
                  <a:solidFill>
                    <a:prstClr val="black"/>
                  </a:solidFill>
                </a:rPr>
                <a:t>다수의 </a:t>
              </a:r>
              <a:r>
                <a:rPr lang="ko-KR" altLang="en-US" sz="1200" dirty="0" err="1">
                  <a:solidFill>
                    <a:prstClr val="black"/>
                  </a:solidFill>
                </a:rPr>
                <a:t>아두이노가</a:t>
              </a:r>
              <a:r>
                <a:rPr lang="ko-KR" altLang="en-US" sz="1200" dirty="0">
                  <a:solidFill>
                    <a:prstClr val="black"/>
                  </a:solidFill>
                </a:rPr>
                <a:t> 하나의 서버에 연결되게 한다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448" name="Group 189">
            <a:extLst>
              <a:ext uri="{FF2B5EF4-FFF2-40B4-BE49-F238E27FC236}">
                <a16:creationId xmlns:a16="http://schemas.microsoft.com/office/drawing/2014/main" id="{62A4F9AC-380F-4DA6-80C3-1E0B4BF5838E}"/>
              </a:ext>
            </a:extLst>
          </p:cNvPr>
          <p:cNvGrpSpPr/>
          <p:nvPr/>
        </p:nvGrpSpPr>
        <p:grpSpPr>
          <a:xfrm>
            <a:off x="4710785" y="2545309"/>
            <a:ext cx="1141146" cy="1111742"/>
            <a:chOff x="1737852" y="1674490"/>
            <a:chExt cx="1132923" cy="1103731"/>
          </a:xfrm>
        </p:grpSpPr>
        <p:sp>
          <p:nvSpPr>
            <p:cNvPr id="449" name="Flowchart: Process 42">
              <a:extLst>
                <a:ext uri="{FF2B5EF4-FFF2-40B4-BE49-F238E27FC236}">
                  <a16:creationId xmlns:a16="http://schemas.microsoft.com/office/drawing/2014/main" id="{F32BA7FB-5D4E-46C7-A36D-2C5FC56A5583}"/>
                </a:ext>
              </a:extLst>
            </p:cNvPr>
            <p:cNvSpPr/>
            <p:nvPr/>
          </p:nvSpPr>
          <p:spPr>
            <a:xfrm>
              <a:off x="1737852" y="1674490"/>
              <a:ext cx="1132923" cy="110373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0"/>
                  </a:moveTo>
                  <a:cubicBezTo>
                    <a:pt x="3333" y="0"/>
                    <a:pt x="5314" y="761"/>
                    <a:pt x="10000" y="0"/>
                  </a:cubicBezTo>
                  <a:cubicBezTo>
                    <a:pt x="9762" y="4982"/>
                    <a:pt x="9801" y="6033"/>
                    <a:pt x="10000" y="10000"/>
                  </a:cubicBezTo>
                  <a:cubicBezTo>
                    <a:pt x="5672" y="9112"/>
                    <a:pt x="3333" y="10000"/>
                    <a:pt x="0" y="10000"/>
                  </a:cubicBezTo>
                  <a:cubicBezTo>
                    <a:pt x="239" y="5525"/>
                    <a:pt x="0" y="3333"/>
                    <a:pt x="0" y="0"/>
                  </a:cubicBezTo>
                  <a:close/>
                </a:path>
              </a:pathLst>
            </a:custGeom>
            <a:solidFill>
              <a:srgbClr val="FF9393"/>
            </a:soli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450" name="Group 191">
              <a:extLst>
                <a:ext uri="{FF2B5EF4-FFF2-40B4-BE49-F238E27FC236}">
                  <a16:creationId xmlns:a16="http://schemas.microsoft.com/office/drawing/2014/main" id="{4299EF88-F8F7-4220-9ED4-E7D3DB3B574D}"/>
                </a:ext>
              </a:extLst>
            </p:cNvPr>
            <p:cNvGrpSpPr/>
            <p:nvPr/>
          </p:nvGrpSpPr>
          <p:grpSpPr>
            <a:xfrm>
              <a:off x="2216333" y="1742957"/>
              <a:ext cx="182880" cy="182880"/>
              <a:chOff x="4917745" y="2286000"/>
              <a:chExt cx="2558303" cy="2438399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52" name="Oval 193">
                <a:extLst>
                  <a:ext uri="{FF2B5EF4-FFF2-40B4-BE49-F238E27FC236}">
                    <a16:creationId xmlns:a16="http://schemas.microsoft.com/office/drawing/2014/main" id="{DB3EF952-C219-48CE-BFC9-247F54AF26E1}"/>
                  </a:ext>
                </a:extLst>
              </p:cNvPr>
              <p:cNvSpPr/>
              <p:nvPr/>
            </p:nvSpPr>
            <p:spPr>
              <a:xfrm>
                <a:off x="4917745" y="2429067"/>
                <a:ext cx="2295331" cy="229533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53" name="Oval 194">
                <a:extLst>
                  <a:ext uri="{FF2B5EF4-FFF2-40B4-BE49-F238E27FC236}">
                    <a16:creationId xmlns:a16="http://schemas.microsoft.com/office/drawing/2014/main" id="{CEA146B6-0E10-400F-A256-948475BA2C69}"/>
                  </a:ext>
                </a:extLst>
              </p:cNvPr>
              <p:cNvSpPr/>
              <p:nvPr/>
            </p:nvSpPr>
            <p:spPr>
              <a:xfrm>
                <a:off x="5945828" y="2286000"/>
                <a:ext cx="1530220" cy="153022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54" name="Oval 10">
                <a:extLst>
                  <a:ext uri="{FF2B5EF4-FFF2-40B4-BE49-F238E27FC236}">
                    <a16:creationId xmlns:a16="http://schemas.microsoft.com/office/drawing/2014/main" id="{A2A4B96F-EA5D-4704-8353-3436103D5675}"/>
                  </a:ext>
                </a:extLst>
              </p:cNvPr>
              <p:cNvSpPr/>
              <p:nvPr/>
            </p:nvSpPr>
            <p:spPr>
              <a:xfrm>
                <a:off x="6054828" y="2667000"/>
                <a:ext cx="1107972" cy="1023687"/>
              </a:xfrm>
              <a:custGeom>
                <a:avLst/>
                <a:gdLst>
                  <a:gd name="connsiteX0" fmla="*/ 189017 w 1045863"/>
                  <a:gd name="connsiteY0" fmla="*/ 0 h 1103312"/>
                  <a:gd name="connsiteX1" fmla="*/ 97056 w 1045863"/>
                  <a:gd name="connsiteY1" fmla="*/ 259496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1045863 w 1045863"/>
                  <a:gd name="connsiteY2" fmla="*/ 954468 h 1103312"/>
                  <a:gd name="connsiteX3" fmla="*/ 640080 w 1045863"/>
                  <a:gd name="connsiteY3" fmla="*/ 1103312 h 1103312"/>
                  <a:gd name="connsiteX4" fmla="*/ 0 w 1045863"/>
                  <a:gd name="connsiteY4" fmla="*/ 463232 h 1103312"/>
                  <a:gd name="connsiteX5" fmla="*/ 189017 w 1045863"/>
                  <a:gd name="connsiteY5" fmla="*/ 0 h 1103312"/>
                  <a:gd name="connsiteX0" fmla="*/ 189017 w 1178210"/>
                  <a:gd name="connsiteY0" fmla="*/ 0 h 1103312"/>
                  <a:gd name="connsiteX1" fmla="*/ 482067 w 1178210"/>
                  <a:gd name="connsiteY1" fmla="*/ 800917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189017 w 1178210"/>
                  <a:gd name="connsiteY0" fmla="*/ 0 h 1103312"/>
                  <a:gd name="connsiteX1" fmla="*/ 494099 w 1178210"/>
                  <a:gd name="connsiteY1" fmla="*/ 596381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2404 w 991597"/>
                  <a:gd name="connsiteY0" fmla="*/ 8836 h 1112148"/>
                  <a:gd name="connsiteX1" fmla="*/ 307486 w 991597"/>
                  <a:gd name="connsiteY1" fmla="*/ 605217 h 1112148"/>
                  <a:gd name="connsiteX2" fmla="*/ 991597 w 991597"/>
                  <a:gd name="connsiteY2" fmla="*/ 818925 h 1112148"/>
                  <a:gd name="connsiteX3" fmla="*/ 453467 w 991597"/>
                  <a:gd name="connsiteY3" fmla="*/ 1112148 h 1112148"/>
                  <a:gd name="connsiteX4" fmla="*/ 2404 w 991597"/>
                  <a:gd name="connsiteY4" fmla="*/ 8836 h 1112148"/>
                  <a:gd name="connsiteX0" fmla="*/ 2404 w 991597"/>
                  <a:gd name="connsiteY0" fmla="*/ 8836 h 887846"/>
                  <a:gd name="connsiteX1" fmla="*/ 307486 w 991597"/>
                  <a:gd name="connsiteY1" fmla="*/ 605217 h 887846"/>
                  <a:gd name="connsiteX2" fmla="*/ 991597 w 991597"/>
                  <a:gd name="connsiteY2" fmla="*/ 818925 h 887846"/>
                  <a:gd name="connsiteX3" fmla="*/ 104551 w 991597"/>
                  <a:gd name="connsiteY3" fmla="*/ 883548 h 887846"/>
                  <a:gd name="connsiteX4" fmla="*/ 2404 w 991597"/>
                  <a:gd name="connsiteY4" fmla="*/ 8836 h 887846"/>
                  <a:gd name="connsiteX0" fmla="*/ 118779 w 1107972"/>
                  <a:gd name="connsiteY0" fmla="*/ 8836 h 1021343"/>
                  <a:gd name="connsiteX1" fmla="*/ 423861 w 1107972"/>
                  <a:gd name="connsiteY1" fmla="*/ 605217 h 1021343"/>
                  <a:gd name="connsiteX2" fmla="*/ 1107972 w 1107972"/>
                  <a:gd name="connsiteY2" fmla="*/ 818925 h 1021343"/>
                  <a:gd name="connsiteX3" fmla="*/ 220926 w 1107972"/>
                  <a:gd name="connsiteY3" fmla="*/ 883548 h 1021343"/>
                  <a:gd name="connsiteX4" fmla="*/ 118779 w 1107972"/>
                  <a:gd name="connsiteY4" fmla="*/ 8836 h 1021343"/>
                  <a:gd name="connsiteX0" fmla="*/ 118779 w 1107972"/>
                  <a:gd name="connsiteY0" fmla="*/ 11180 h 1023687"/>
                  <a:gd name="connsiteX1" fmla="*/ 423861 w 1107972"/>
                  <a:gd name="connsiteY1" fmla="*/ 607561 h 1023687"/>
                  <a:gd name="connsiteX2" fmla="*/ 1107972 w 1107972"/>
                  <a:gd name="connsiteY2" fmla="*/ 821269 h 1023687"/>
                  <a:gd name="connsiteX3" fmla="*/ 220926 w 1107972"/>
                  <a:gd name="connsiteY3" fmla="*/ 885892 h 1023687"/>
                  <a:gd name="connsiteX4" fmla="*/ 118779 w 1107972"/>
                  <a:gd name="connsiteY4" fmla="*/ 11180 h 10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7972" h="1023687">
                    <a:moveTo>
                      <a:pt x="118779" y="11180"/>
                    </a:moveTo>
                    <a:cubicBezTo>
                      <a:pt x="94449" y="-73308"/>
                      <a:pt x="114617" y="340199"/>
                      <a:pt x="423861" y="607561"/>
                    </a:cubicBezTo>
                    <a:cubicBezTo>
                      <a:pt x="733105" y="874923"/>
                      <a:pt x="1081637" y="770870"/>
                      <a:pt x="1107972" y="821269"/>
                    </a:cubicBezTo>
                    <a:cubicBezTo>
                      <a:pt x="999127" y="915094"/>
                      <a:pt x="664577" y="1186681"/>
                      <a:pt x="220926" y="885892"/>
                    </a:cubicBezTo>
                    <a:cubicBezTo>
                      <a:pt x="-222725" y="585103"/>
                      <a:pt x="143109" y="95668"/>
                      <a:pt x="118779" y="11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51" name="TextBox 450">
              <a:extLst>
                <a:ext uri="{FF2B5EF4-FFF2-40B4-BE49-F238E27FC236}">
                  <a16:creationId xmlns:a16="http://schemas.microsoft.com/office/drawing/2014/main" id="{1FC296FB-1607-4C7B-91D8-F7D8D0D6545F}"/>
                </a:ext>
              </a:extLst>
            </p:cNvPr>
            <p:cNvSpPr txBox="1"/>
            <p:nvPr/>
          </p:nvSpPr>
          <p:spPr>
            <a:xfrm>
              <a:off x="1804361" y="1925837"/>
              <a:ext cx="1005840" cy="5500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dirty="0">
                  <a:solidFill>
                    <a:prstClr val="black"/>
                  </a:solidFill>
                </a:rPr>
                <a:t>서버는 좌석 분실물 정보를 화면에 띄운다</a:t>
              </a:r>
              <a:r>
                <a:rPr lang="en-US" altLang="ko-KR" sz="1200" dirty="0">
                  <a:solidFill>
                    <a:prstClr val="black"/>
                  </a:solidFill>
                </a:rPr>
                <a:t>.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sp>
        <p:nvSpPr>
          <p:cNvPr id="455" name="Flowchart: Process 42">
            <a:extLst>
              <a:ext uri="{FF2B5EF4-FFF2-40B4-BE49-F238E27FC236}">
                <a16:creationId xmlns:a16="http://schemas.microsoft.com/office/drawing/2014/main" id="{568109D8-86C7-4816-BB23-2B131924B947}"/>
              </a:ext>
            </a:extLst>
          </p:cNvPr>
          <p:cNvSpPr/>
          <p:nvPr/>
        </p:nvSpPr>
        <p:spPr>
          <a:xfrm>
            <a:off x="10103360" y="2608185"/>
            <a:ext cx="1164893" cy="109111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9393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분실물이 감지된 좌석만 화면의 모니터를 통해 확인한다</a:t>
            </a:r>
            <a:r>
              <a:rPr lang="en-US" altLang="ko-KR" sz="1100" dirty="0">
                <a:solidFill>
                  <a:schemeClr val="tx1"/>
                </a:solidFill>
              </a:rPr>
              <a:t>.</a:t>
            </a:r>
            <a:endParaRPr lang="en-US" sz="1100" dirty="0">
              <a:solidFill>
                <a:schemeClr val="tx1"/>
              </a:solidFill>
            </a:endParaRPr>
          </a:p>
        </p:txBody>
      </p:sp>
      <p:grpSp>
        <p:nvGrpSpPr>
          <p:cNvPr id="456" name="Group 302">
            <a:extLst>
              <a:ext uri="{FF2B5EF4-FFF2-40B4-BE49-F238E27FC236}">
                <a16:creationId xmlns:a16="http://schemas.microsoft.com/office/drawing/2014/main" id="{96E77DFB-352E-47D6-A6B8-302576924CF3}"/>
              </a:ext>
            </a:extLst>
          </p:cNvPr>
          <p:cNvGrpSpPr/>
          <p:nvPr/>
        </p:nvGrpSpPr>
        <p:grpSpPr>
          <a:xfrm>
            <a:off x="10624111" y="2536638"/>
            <a:ext cx="182880" cy="182880"/>
            <a:chOff x="4917746" y="2286000"/>
            <a:chExt cx="2558302" cy="243839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57" name="Oval 303">
              <a:extLst>
                <a:ext uri="{FF2B5EF4-FFF2-40B4-BE49-F238E27FC236}">
                  <a16:creationId xmlns:a16="http://schemas.microsoft.com/office/drawing/2014/main" id="{67CE42D2-0489-4524-AF40-761EA23ED4E2}"/>
                </a:ext>
              </a:extLst>
            </p:cNvPr>
            <p:cNvSpPr/>
            <p:nvPr/>
          </p:nvSpPr>
          <p:spPr>
            <a:xfrm>
              <a:off x="4917746" y="2429067"/>
              <a:ext cx="2295324" cy="229533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58" name="Oval 304">
              <a:extLst>
                <a:ext uri="{FF2B5EF4-FFF2-40B4-BE49-F238E27FC236}">
                  <a16:creationId xmlns:a16="http://schemas.microsoft.com/office/drawing/2014/main" id="{B2D717A4-6642-4112-89A6-86FD930E98BA}"/>
                </a:ext>
              </a:extLst>
            </p:cNvPr>
            <p:cNvSpPr/>
            <p:nvPr/>
          </p:nvSpPr>
          <p:spPr>
            <a:xfrm>
              <a:off x="5945823" y="2286000"/>
              <a:ext cx="1530225" cy="1530226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59" name="Oval 10">
              <a:extLst>
                <a:ext uri="{FF2B5EF4-FFF2-40B4-BE49-F238E27FC236}">
                  <a16:creationId xmlns:a16="http://schemas.microsoft.com/office/drawing/2014/main" id="{49255733-B3CB-407C-AFB1-5F6972518E00}"/>
                </a:ext>
              </a:extLst>
            </p:cNvPr>
            <p:cNvSpPr/>
            <p:nvPr/>
          </p:nvSpPr>
          <p:spPr>
            <a:xfrm>
              <a:off x="6054825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60" name="Group 189">
            <a:extLst>
              <a:ext uri="{FF2B5EF4-FFF2-40B4-BE49-F238E27FC236}">
                <a16:creationId xmlns:a16="http://schemas.microsoft.com/office/drawing/2014/main" id="{1BDE9B08-7AD7-47D8-8F52-357D30D02789}"/>
              </a:ext>
            </a:extLst>
          </p:cNvPr>
          <p:cNvGrpSpPr/>
          <p:nvPr/>
        </p:nvGrpSpPr>
        <p:grpSpPr>
          <a:xfrm>
            <a:off x="10111577" y="1322138"/>
            <a:ext cx="1141146" cy="1111742"/>
            <a:chOff x="1737852" y="1674490"/>
            <a:chExt cx="1132923" cy="1103731"/>
          </a:xfrm>
        </p:grpSpPr>
        <p:sp>
          <p:nvSpPr>
            <p:cNvPr id="461" name="Flowchart: Process 42">
              <a:extLst>
                <a:ext uri="{FF2B5EF4-FFF2-40B4-BE49-F238E27FC236}">
                  <a16:creationId xmlns:a16="http://schemas.microsoft.com/office/drawing/2014/main" id="{3369CC93-4CDA-47D7-950A-0920A330106B}"/>
                </a:ext>
              </a:extLst>
            </p:cNvPr>
            <p:cNvSpPr/>
            <p:nvPr/>
          </p:nvSpPr>
          <p:spPr>
            <a:xfrm>
              <a:off x="1737852" y="1674490"/>
              <a:ext cx="1132923" cy="110373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0"/>
                  </a:moveTo>
                  <a:cubicBezTo>
                    <a:pt x="3333" y="0"/>
                    <a:pt x="5314" y="761"/>
                    <a:pt x="10000" y="0"/>
                  </a:cubicBezTo>
                  <a:cubicBezTo>
                    <a:pt x="9762" y="4982"/>
                    <a:pt x="9801" y="6033"/>
                    <a:pt x="10000" y="10000"/>
                  </a:cubicBezTo>
                  <a:cubicBezTo>
                    <a:pt x="5672" y="9112"/>
                    <a:pt x="3333" y="10000"/>
                    <a:pt x="0" y="10000"/>
                  </a:cubicBezTo>
                  <a:cubicBezTo>
                    <a:pt x="239" y="5525"/>
                    <a:pt x="0" y="333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EEB000"/>
                </a:gs>
                <a:gs pos="0">
                  <a:srgbClr val="FFE115"/>
                </a:gs>
                <a:gs pos="58000">
                  <a:srgbClr val="FFE321"/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462" name="Group 191">
              <a:extLst>
                <a:ext uri="{FF2B5EF4-FFF2-40B4-BE49-F238E27FC236}">
                  <a16:creationId xmlns:a16="http://schemas.microsoft.com/office/drawing/2014/main" id="{26484523-5ECA-49FE-A2E4-A885A3066435}"/>
                </a:ext>
              </a:extLst>
            </p:cNvPr>
            <p:cNvGrpSpPr/>
            <p:nvPr/>
          </p:nvGrpSpPr>
          <p:grpSpPr>
            <a:xfrm>
              <a:off x="2216333" y="1742957"/>
              <a:ext cx="182880" cy="182880"/>
              <a:chOff x="4917745" y="2286000"/>
              <a:chExt cx="2558303" cy="2438399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64" name="Oval 193">
                <a:extLst>
                  <a:ext uri="{FF2B5EF4-FFF2-40B4-BE49-F238E27FC236}">
                    <a16:creationId xmlns:a16="http://schemas.microsoft.com/office/drawing/2014/main" id="{9C0FAB30-D9F2-4ECC-8ADB-7064E55120E5}"/>
                  </a:ext>
                </a:extLst>
              </p:cNvPr>
              <p:cNvSpPr/>
              <p:nvPr/>
            </p:nvSpPr>
            <p:spPr>
              <a:xfrm>
                <a:off x="4917745" y="2429067"/>
                <a:ext cx="2295331" cy="229533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5" name="Oval 194">
                <a:extLst>
                  <a:ext uri="{FF2B5EF4-FFF2-40B4-BE49-F238E27FC236}">
                    <a16:creationId xmlns:a16="http://schemas.microsoft.com/office/drawing/2014/main" id="{384F6CBD-8284-4149-A9E2-F65638B88192}"/>
                  </a:ext>
                </a:extLst>
              </p:cNvPr>
              <p:cNvSpPr/>
              <p:nvPr/>
            </p:nvSpPr>
            <p:spPr>
              <a:xfrm>
                <a:off x="5945828" y="2286000"/>
                <a:ext cx="1530220" cy="1530222"/>
              </a:xfrm>
              <a:prstGeom prst="ellipse">
                <a:avLst/>
              </a:prstGeom>
              <a:gradFill>
                <a:gsLst>
                  <a:gs pos="0">
                    <a:srgbClr val="DA0000"/>
                  </a:gs>
                  <a:gs pos="80000">
                    <a:srgbClr val="D60000"/>
                  </a:gs>
                  <a:gs pos="100000">
                    <a:srgbClr val="AC0000"/>
                  </a:gs>
                </a:gsLst>
              </a:gra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6" name="Oval 10">
                <a:extLst>
                  <a:ext uri="{FF2B5EF4-FFF2-40B4-BE49-F238E27FC236}">
                    <a16:creationId xmlns:a16="http://schemas.microsoft.com/office/drawing/2014/main" id="{6157871F-EBE9-4CC2-939B-37221C6D773B}"/>
                  </a:ext>
                </a:extLst>
              </p:cNvPr>
              <p:cNvSpPr/>
              <p:nvPr/>
            </p:nvSpPr>
            <p:spPr>
              <a:xfrm>
                <a:off x="6054828" y="2667000"/>
                <a:ext cx="1107972" cy="1023687"/>
              </a:xfrm>
              <a:custGeom>
                <a:avLst/>
                <a:gdLst>
                  <a:gd name="connsiteX0" fmla="*/ 189017 w 1045863"/>
                  <a:gd name="connsiteY0" fmla="*/ 0 h 1103312"/>
                  <a:gd name="connsiteX1" fmla="*/ 97056 w 1045863"/>
                  <a:gd name="connsiteY1" fmla="*/ 259496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828576 w 1045863"/>
                  <a:gd name="connsiteY2" fmla="*/ 991016 h 1103312"/>
                  <a:gd name="connsiteX3" fmla="*/ 1045863 w 1045863"/>
                  <a:gd name="connsiteY3" fmla="*/ 954468 h 1103312"/>
                  <a:gd name="connsiteX4" fmla="*/ 640080 w 1045863"/>
                  <a:gd name="connsiteY4" fmla="*/ 1103312 h 1103312"/>
                  <a:gd name="connsiteX5" fmla="*/ 0 w 1045863"/>
                  <a:gd name="connsiteY5" fmla="*/ 463232 h 1103312"/>
                  <a:gd name="connsiteX6" fmla="*/ 189017 w 1045863"/>
                  <a:gd name="connsiteY6" fmla="*/ 0 h 1103312"/>
                  <a:gd name="connsiteX0" fmla="*/ 189017 w 1045863"/>
                  <a:gd name="connsiteY0" fmla="*/ 0 h 1103312"/>
                  <a:gd name="connsiteX1" fmla="*/ 482067 w 1045863"/>
                  <a:gd name="connsiteY1" fmla="*/ 800917 h 1103312"/>
                  <a:gd name="connsiteX2" fmla="*/ 1045863 w 1045863"/>
                  <a:gd name="connsiteY2" fmla="*/ 954468 h 1103312"/>
                  <a:gd name="connsiteX3" fmla="*/ 640080 w 1045863"/>
                  <a:gd name="connsiteY3" fmla="*/ 1103312 h 1103312"/>
                  <a:gd name="connsiteX4" fmla="*/ 0 w 1045863"/>
                  <a:gd name="connsiteY4" fmla="*/ 463232 h 1103312"/>
                  <a:gd name="connsiteX5" fmla="*/ 189017 w 1045863"/>
                  <a:gd name="connsiteY5" fmla="*/ 0 h 1103312"/>
                  <a:gd name="connsiteX0" fmla="*/ 189017 w 1178210"/>
                  <a:gd name="connsiteY0" fmla="*/ 0 h 1103312"/>
                  <a:gd name="connsiteX1" fmla="*/ 482067 w 1178210"/>
                  <a:gd name="connsiteY1" fmla="*/ 800917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189017 w 1178210"/>
                  <a:gd name="connsiteY0" fmla="*/ 0 h 1103312"/>
                  <a:gd name="connsiteX1" fmla="*/ 494099 w 1178210"/>
                  <a:gd name="connsiteY1" fmla="*/ 596381 h 1103312"/>
                  <a:gd name="connsiteX2" fmla="*/ 1178210 w 1178210"/>
                  <a:gd name="connsiteY2" fmla="*/ 810089 h 1103312"/>
                  <a:gd name="connsiteX3" fmla="*/ 640080 w 1178210"/>
                  <a:gd name="connsiteY3" fmla="*/ 1103312 h 1103312"/>
                  <a:gd name="connsiteX4" fmla="*/ 0 w 1178210"/>
                  <a:gd name="connsiteY4" fmla="*/ 463232 h 1103312"/>
                  <a:gd name="connsiteX5" fmla="*/ 189017 w 1178210"/>
                  <a:gd name="connsiteY5" fmla="*/ 0 h 1103312"/>
                  <a:gd name="connsiteX0" fmla="*/ 2404 w 991597"/>
                  <a:gd name="connsiteY0" fmla="*/ 8836 h 1112148"/>
                  <a:gd name="connsiteX1" fmla="*/ 307486 w 991597"/>
                  <a:gd name="connsiteY1" fmla="*/ 605217 h 1112148"/>
                  <a:gd name="connsiteX2" fmla="*/ 991597 w 991597"/>
                  <a:gd name="connsiteY2" fmla="*/ 818925 h 1112148"/>
                  <a:gd name="connsiteX3" fmla="*/ 453467 w 991597"/>
                  <a:gd name="connsiteY3" fmla="*/ 1112148 h 1112148"/>
                  <a:gd name="connsiteX4" fmla="*/ 2404 w 991597"/>
                  <a:gd name="connsiteY4" fmla="*/ 8836 h 1112148"/>
                  <a:gd name="connsiteX0" fmla="*/ 2404 w 991597"/>
                  <a:gd name="connsiteY0" fmla="*/ 8836 h 887846"/>
                  <a:gd name="connsiteX1" fmla="*/ 307486 w 991597"/>
                  <a:gd name="connsiteY1" fmla="*/ 605217 h 887846"/>
                  <a:gd name="connsiteX2" fmla="*/ 991597 w 991597"/>
                  <a:gd name="connsiteY2" fmla="*/ 818925 h 887846"/>
                  <a:gd name="connsiteX3" fmla="*/ 104551 w 991597"/>
                  <a:gd name="connsiteY3" fmla="*/ 883548 h 887846"/>
                  <a:gd name="connsiteX4" fmla="*/ 2404 w 991597"/>
                  <a:gd name="connsiteY4" fmla="*/ 8836 h 887846"/>
                  <a:gd name="connsiteX0" fmla="*/ 118779 w 1107972"/>
                  <a:gd name="connsiteY0" fmla="*/ 8836 h 1021343"/>
                  <a:gd name="connsiteX1" fmla="*/ 423861 w 1107972"/>
                  <a:gd name="connsiteY1" fmla="*/ 605217 h 1021343"/>
                  <a:gd name="connsiteX2" fmla="*/ 1107972 w 1107972"/>
                  <a:gd name="connsiteY2" fmla="*/ 818925 h 1021343"/>
                  <a:gd name="connsiteX3" fmla="*/ 220926 w 1107972"/>
                  <a:gd name="connsiteY3" fmla="*/ 883548 h 1021343"/>
                  <a:gd name="connsiteX4" fmla="*/ 118779 w 1107972"/>
                  <a:gd name="connsiteY4" fmla="*/ 8836 h 1021343"/>
                  <a:gd name="connsiteX0" fmla="*/ 118779 w 1107972"/>
                  <a:gd name="connsiteY0" fmla="*/ 11180 h 1023687"/>
                  <a:gd name="connsiteX1" fmla="*/ 423861 w 1107972"/>
                  <a:gd name="connsiteY1" fmla="*/ 607561 h 1023687"/>
                  <a:gd name="connsiteX2" fmla="*/ 1107972 w 1107972"/>
                  <a:gd name="connsiteY2" fmla="*/ 821269 h 1023687"/>
                  <a:gd name="connsiteX3" fmla="*/ 220926 w 1107972"/>
                  <a:gd name="connsiteY3" fmla="*/ 885892 h 1023687"/>
                  <a:gd name="connsiteX4" fmla="*/ 118779 w 1107972"/>
                  <a:gd name="connsiteY4" fmla="*/ 11180 h 10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7972" h="1023687">
                    <a:moveTo>
                      <a:pt x="118779" y="11180"/>
                    </a:moveTo>
                    <a:cubicBezTo>
                      <a:pt x="94449" y="-73308"/>
                      <a:pt x="114617" y="340199"/>
                      <a:pt x="423861" y="607561"/>
                    </a:cubicBezTo>
                    <a:cubicBezTo>
                      <a:pt x="733105" y="874923"/>
                      <a:pt x="1081637" y="770870"/>
                      <a:pt x="1107972" y="821269"/>
                    </a:cubicBezTo>
                    <a:cubicBezTo>
                      <a:pt x="999127" y="915094"/>
                      <a:pt x="664577" y="1186681"/>
                      <a:pt x="220926" y="885892"/>
                    </a:cubicBezTo>
                    <a:cubicBezTo>
                      <a:pt x="-222725" y="585103"/>
                      <a:pt x="143109" y="95668"/>
                      <a:pt x="118779" y="11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558D2AD5-2A27-4B99-A44C-37FB30D27FFB}"/>
                </a:ext>
              </a:extLst>
            </p:cNvPr>
            <p:cNvSpPr txBox="1"/>
            <p:nvPr/>
          </p:nvSpPr>
          <p:spPr>
            <a:xfrm>
              <a:off x="1804361" y="1925837"/>
              <a:ext cx="1005840" cy="7333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dirty="0">
                  <a:solidFill>
                    <a:prstClr val="black"/>
                  </a:solidFill>
                </a:rPr>
                <a:t>다수의 </a:t>
              </a:r>
              <a:r>
                <a:rPr lang="ko-KR" altLang="en-US" sz="1200" dirty="0" err="1">
                  <a:solidFill>
                    <a:prstClr val="black"/>
                  </a:solidFill>
                </a:rPr>
                <a:t>아두이노가</a:t>
              </a:r>
              <a:r>
                <a:rPr lang="ko-KR" altLang="en-US" sz="1200" dirty="0">
                  <a:solidFill>
                    <a:prstClr val="black"/>
                  </a:solidFill>
                </a:rPr>
                <a:t> 하나의 서버에 연결되게 한다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pic>
        <p:nvPicPr>
          <p:cNvPr id="404" name="Picture 2" descr="enter image description here">
            <a:extLst>
              <a:ext uri="{FF2B5EF4-FFF2-40B4-BE49-F238E27FC236}">
                <a16:creationId xmlns:a16="http://schemas.microsoft.com/office/drawing/2014/main" id="{C48D3F1B-C532-4C06-97B0-80C4FED922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9" t="-195" r="46217" b="79257"/>
          <a:stretch/>
        </p:blipFill>
        <p:spPr bwMode="auto">
          <a:xfrm>
            <a:off x="5292411" y="5136647"/>
            <a:ext cx="333660" cy="504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5" name="Picture 2" descr="enter image description here">
            <a:extLst>
              <a:ext uri="{FF2B5EF4-FFF2-40B4-BE49-F238E27FC236}">
                <a16:creationId xmlns:a16="http://schemas.microsoft.com/office/drawing/2014/main" id="{47DC4ED9-2F66-4F33-B02D-8BCF5196B3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57" t="-706" r="38366" b="79768"/>
          <a:stretch/>
        </p:blipFill>
        <p:spPr bwMode="auto">
          <a:xfrm>
            <a:off x="5325900" y="3981282"/>
            <a:ext cx="309781" cy="453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2" name="Picture 2" descr="enter image description here">
            <a:extLst>
              <a:ext uri="{FF2B5EF4-FFF2-40B4-BE49-F238E27FC236}">
                <a16:creationId xmlns:a16="http://schemas.microsoft.com/office/drawing/2014/main" id="{87B9AF65-8EFE-4A39-8C05-7BE1F6D68E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9" t="-195" r="46217" b="79257"/>
          <a:stretch/>
        </p:blipFill>
        <p:spPr bwMode="auto">
          <a:xfrm>
            <a:off x="5420577" y="5144846"/>
            <a:ext cx="329216" cy="49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1" name="Picture 2" descr="enter image description here">
            <a:extLst>
              <a:ext uri="{FF2B5EF4-FFF2-40B4-BE49-F238E27FC236}">
                <a16:creationId xmlns:a16="http://schemas.microsoft.com/office/drawing/2014/main" id="{F1C9B00F-4BF9-49C1-A01D-A9CB792AA6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62" t="-706" r="53814" b="79768"/>
          <a:stretch/>
        </p:blipFill>
        <p:spPr bwMode="auto">
          <a:xfrm>
            <a:off x="3361142" y="3936502"/>
            <a:ext cx="312227" cy="471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9" name="Picture 2" descr="enter image description here">
            <a:extLst>
              <a:ext uri="{FF2B5EF4-FFF2-40B4-BE49-F238E27FC236}">
                <a16:creationId xmlns:a16="http://schemas.microsoft.com/office/drawing/2014/main" id="{0C5E34FE-A5FC-4E90-91CF-04F7DC5A06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37" t="-342" r="61539" b="79404"/>
          <a:stretch/>
        </p:blipFill>
        <p:spPr bwMode="auto">
          <a:xfrm>
            <a:off x="3316913" y="5089078"/>
            <a:ext cx="333548" cy="50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1" name="Picture 2" descr="enter image description here">
            <a:extLst>
              <a:ext uri="{FF2B5EF4-FFF2-40B4-BE49-F238E27FC236}">
                <a16:creationId xmlns:a16="http://schemas.microsoft.com/office/drawing/2014/main" id="{F7A554FC-18C7-4B06-8299-45497AEC9C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37" t="-342" r="61539" b="79404"/>
          <a:stretch/>
        </p:blipFill>
        <p:spPr bwMode="auto">
          <a:xfrm>
            <a:off x="3457422" y="5090299"/>
            <a:ext cx="344370" cy="520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" name="Picture 2" descr="enter image description here">
            <a:extLst>
              <a:ext uri="{FF2B5EF4-FFF2-40B4-BE49-F238E27FC236}">
                <a16:creationId xmlns:a16="http://schemas.microsoft.com/office/drawing/2014/main" id="{EAF7D085-38DB-4823-B83E-849D7E5935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62" t="-706" r="53814" b="79768"/>
          <a:stretch/>
        </p:blipFill>
        <p:spPr bwMode="auto">
          <a:xfrm>
            <a:off x="3601261" y="5080945"/>
            <a:ext cx="340434" cy="51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1" name="Picture 2" descr="enter image description here">
            <a:extLst>
              <a:ext uri="{FF2B5EF4-FFF2-40B4-BE49-F238E27FC236}">
                <a16:creationId xmlns:a16="http://schemas.microsoft.com/office/drawing/2014/main" id="{A73E9FC5-79FD-4F9C-99DF-CEAF878601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9" t="-195" r="46217" b="79257"/>
          <a:stretch/>
        </p:blipFill>
        <p:spPr bwMode="auto">
          <a:xfrm>
            <a:off x="3528912" y="3956451"/>
            <a:ext cx="313712" cy="47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3" name="Picture 2" descr="enter image description here">
            <a:extLst>
              <a:ext uri="{FF2B5EF4-FFF2-40B4-BE49-F238E27FC236}">
                <a16:creationId xmlns:a16="http://schemas.microsoft.com/office/drawing/2014/main" id="{D91D8099-BDA8-4D29-8DD6-C8465DC6AA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57" t="-706" r="38366" b="79768"/>
          <a:stretch/>
        </p:blipFill>
        <p:spPr bwMode="auto">
          <a:xfrm>
            <a:off x="3662719" y="3943057"/>
            <a:ext cx="322763" cy="472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4" name="Picture 2" descr="enter image description here">
            <a:extLst>
              <a:ext uri="{FF2B5EF4-FFF2-40B4-BE49-F238E27FC236}">
                <a16:creationId xmlns:a16="http://schemas.microsoft.com/office/drawing/2014/main" id="{59F69051-4E8F-4E31-AD21-CF2FB405E4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57" t="-706" r="38366" b="79768"/>
          <a:stretch/>
        </p:blipFill>
        <p:spPr bwMode="auto">
          <a:xfrm>
            <a:off x="3844103" y="3948592"/>
            <a:ext cx="322764" cy="472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2" name="Picture 2" descr="enter image description here">
            <a:extLst>
              <a:ext uri="{FF2B5EF4-FFF2-40B4-BE49-F238E27FC236}">
                <a16:creationId xmlns:a16="http://schemas.microsoft.com/office/drawing/2014/main" id="{3FA8E159-7B9F-4E19-A5DB-8AFC8614C0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57" t="-706" r="38366" b="79768"/>
          <a:stretch/>
        </p:blipFill>
        <p:spPr bwMode="auto">
          <a:xfrm>
            <a:off x="5476498" y="3964869"/>
            <a:ext cx="318244" cy="465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2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42">
            <a:extLst>
              <a:ext uri="{FF2B5EF4-FFF2-40B4-BE49-F238E27FC236}">
                <a16:creationId xmlns:a16="http://schemas.microsoft.com/office/drawing/2014/main" id="{24D4D4AB-80EC-444A-B4FF-24202680298F}"/>
              </a:ext>
            </a:extLst>
          </p:cNvPr>
          <p:cNvSpPr/>
          <p:nvPr/>
        </p:nvSpPr>
        <p:spPr>
          <a:xfrm>
            <a:off x="1277257" y="1702113"/>
            <a:ext cx="1714059" cy="83055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18"/>
              <a:gd name="connsiteY0" fmla="*/ 0 h 10000"/>
              <a:gd name="connsiteX1" fmla="*/ 10000 w 10018"/>
              <a:gd name="connsiteY1" fmla="*/ 0 h 10000"/>
              <a:gd name="connsiteX2" fmla="*/ 10000 w 10018"/>
              <a:gd name="connsiteY2" fmla="*/ 10000 h 10000"/>
              <a:gd name="connsiteX3" fmla="*/ 0 w 10018"/>
              <a:gd name="connsiteY3" fmla="*/ 10000 h 10000"/>
              <a:gd name="connsiteX4" fmla="*/ 0 w 10018"/>
              <a:gd name="connsiteY4" fmla="*/ 0 h 10000"/>
              <a:gd name="connsiteX0" fmla="*/ 0 w 10071"/>
              <a:gd name="connsiteY0" fmla="*/ 0 h 10000"/>
              <a:gd name="connsiteX1" fmla="*/ 10000 w 10071"/>
              <a:gd name="connsiteY1" fmla="*/ 0 h 10000"/>
              <a:gd name="connsiteX2" fmla="*/ 10000 w 10071"/>
              <a:gd name="connsiteY2" fmla="*/ 10000 h 10000"/>
              <a:gd name="connsiteX3" fmla="*/ 0 w 10071"/>
              <a:gd name="connsiteY3" fmla="*/ 10000 h 10000"/>
              <a:gd name="connsiteX4" fmla="*/ 0 w 10071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  <a:gd name="connsiteX0" fmla="*/ 0 w 10064"/>
              <a:gd name="connsiteY0" fmla="*/ 0 h 10000"/>
              <a:gd name="connsiteX1" fmla="*/ 10000 w 10064"/>
              <a:gd name="connsiteY1" fmla="*/ 0 h 10000"/>
              <a:gd name="connsiteX2" fmla="*/ 10000 w 10064"/>
              <a:gd name="connsiteY2" fmla="*/ 10000 h 10000"/>
              <a:gd name="connsiteX3" fmla="*/ 0 w 10064"/>
              <a:gd name="connsiteY3" fmla="*/ 10000 h 10000"/>
              <a:gd name="connsiteX4" fmla="*/ 0 w 10064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64" h="10000">
                <a:moveTo>
                  <a:pt x="0" y="0"/>
                </a:moveTo>
                <a:cubicBezTo>
                  <a:pt x="3333" y="0"/>
                  <a:pt x="8406" y="267"/>
                  <a:pt x="10000" y="0"/>
                </a:cubicBezTo>
                <a:cubicBezTo>
                  <a:pt x="9688" y="2171"/>
                  <a:pt x="10246" y="7979"/>
                  <a:pt x="10000" y="10000"/>
                </a:cubicBezTo>
                <a:cubicBezTo>
                  <a:pt x="5499" y="9946"/>
                  <a:pt x="1007" y="9753"/>
                  <a:pt x="0" y="10000"/>
                </a:cubicBezTo>
                <a:cubicBezTo>
                  <a:pt x="115" y="8212"/>
                  <a:pt x="0" y="3333"/>
                  <a:pt x="0" y="0"/>
                </a:cubicBezTo>
                <a:close/>
              </a:path>
            </a:pathLst>
          </a:custGeom>
          <a:solidFill>
            <a:srgbClr val="FF9393"/>
          </a:solidFill>
          <a:ln>
            <a:noFill/>
          </a:ln>
          <a:effectLst>
            <a:outerShdw blurRad="762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CDD2B-BD1A-4A20-8875-DA10BDF1A1F9}"/>
              </a:ext>
            </a:extLst>
          </p:cNvPr>
          <p:cNvSpPr txBox="1"/>
          <p:nvPr/>
        </p:nvSpPr>
        <p:spPr>
          <a:xfrm>
            <a:off x="1288044" y="1998749"/>
            <a:ext cx="170327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200" dirty="0">
                <a:solidFill>
                  <a:prstClr val="black"/>
                </a:solidFill>
              </a:rPr>
              <a:t>App</a:t>
            </a:r>
            <a:r>
              <a:rPr lang="ko-KR" altLang="en-US" sz="1200" dirty="0">
                <a:solidFill>
                  <a:prstClr val="black"/>
                </a:solidFill>
              </a:rPr>
              <a:t>은 좌석 예약정보를 가지고 있다</a:t>
            </a:r>
            <a:r>
              <a:rPr lang="en-US" altLang="ko-KR" sz="1200" dirty="0">
                <a:solidFill>
                  <a:prstClr val="black"/>
                </a:solidFill>
              </a:rPr>
              <a:t>.</a:t>
            </a:r>
            <a:endParaRPr lang="en-US" sz="1200" dirty="0">
              <a:solidFill>
                <a:prstClr val="black"/>
              </a:solidFill>
            </a:endParaRPr>
          </a:p>
        </p:txBody>
      </p:sp>
      <p:grpSp>
        <p:nvGrpSpPr>
          <p:cNvPr id="5" name="Group 245">
            <a:extLst>
              <a:ext uri="{FF2B5EF4-FFF2-40B4-BE49-F238E27FC236}">
                <a16:creationId xmlns:a16="http://schemas.microsoft.com/office/drawing/2014/main" id="{6AE89F7F-7E3C-4775-B8A1-7DEB6B08300A}"/>
              </a:ext>
            </a:extLst>
          </p:cNvPr>
          <p:cNvGrpSpPr/>
          <p:nvPr/>
        </p:nvGrpSpPr>
        <p:grpSpPr>
          <a:xfrm>
            <a:off x="2015087" y="1609101"/>
            <a:ext cx="238398" cy="241329"/>
            <a:chOff x="4917762" y="2286000"/>
            <a:chExt cx="2558286" cy="243841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" name="Oval 246">
              <a:extLst>
                <a:ext uri="{FF2B5EF4-FFF2-40B4-BE49-F238E27FC236}">
                  <a16:creationId xmlns:a16="http://schemas.microsoft.com/office/drawing/2014/main" id="{24460F35-2136-4533-9490-A22EAD606D7F}"/>
                </a:ext>
              </a:extLst>
            </p:cNvPr>
            <p:cNvSpPr/>
            <p:nvPr/>
          </p:nvSpPr>
          <p:spPr>
            <a:xfrm>
              <a:off x="4917762" y="2429075"/>
              <a:ext cx="2295330" cy="2295335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" name="Oval 247">
              <a:extLst>
                <a:ext uri="{FF2B5EF4-FFF2-40B4-BE49-F238E27FC236}">
                  <a16:creationId xmlns:a16="http://schemas.microsoft.com/office/drawing/2014/main" id="{B5A86902-3FC6-464E-AA18-2A7C8BAA433B}"/>
                </a:ext>
              </a:extLst>
            </p:cNvPr>
            <p:cNvSpPr/>
            <p:nvPr/>
          </p:nvSpPr>
          <p:spPr>
            <a:xfrm>
              <a:off x="5945828" y="2286000"/>
              <a:ext cx="1530220" cy="1530222"/>
            </a:xfrm>
            <a:prstGeom prst="ellipse">
              <a:avLst/>
            </a:prstGeom>
            <a:gradFill>
              <a:gsLst>
                <a:gs pos="0">
                  <a:srgbClr val="DA0000"/>
                </a:gs>
                <a:gs pos="80000">
                  <a:srgbClr val="D60000"/>
                </a:gs>
                <a:gs pos="100000">
                  <a:srgbClr val="AC0000"/>
                </a:gs>
              </a:gsLst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" name="Oval 10">
              <a:extLst>
                <a:ext uri="{FF2B5EF4-FFF2-40B4-BE49-F238E27FC236}">
                  <a16:creationId xmlns:a16="http://schemas.microsoft.com/office/drawing/2014/main" id="{21930F5A-FF25-4BCA-8130-76B7D06E53C5}"/>
                </a:ext>
              </a:extLst>
            </p:cNvPr>
            <p:cNvSpPr/>
            <p:nvPr/>
          </p:nvSpPr>
          <p:spPr>
            <a:xfrm>
              <a:off x="6054824" y="2667000"/>
              <a:ext cx="1107968" cy="1023693"/>
            </a:xfrm>
            <a:custGeom>
              <a:avLst/>
              <a:gdLst>
                <a:gd name="connsiteX0" fmla="*/ 189017 w 1045863"/>
                <a:gd name="connsiteY0" fmla="*/ 0 h 1103312"/>
                <a:gd name="connsiteX1" fmla="*/ 97056 w 1045863"/>
                <a:gd name="connsiteY1" fmla="*/ 259496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828576 w 1045863"/>
                <a:gd name="connsiteY2" fmla="*/ 991016 h 1103312"/>
                <a:gd name="connsiteX3" fmla="*/ 1045863 w 1045863"/>
                <a:gd name="connsiteY3" fmla="*/ 954468 h 1103312"/>
                <a:gd name="connsiteX4" fmla="*/ 640080 w 1045863"/>
                <a:gd name="connsiteY4" fmla="*/ 1103312 h 1103312"/>
                <a:gd name="connsiteX5" fmla="*/ 0 w 1045863"/>
                <a:gd name="connsiteY5" fmla="*/ 463232 h 1103312"/>
                <a:gd name="connsiteX6" fmla="*/ 189017 w 1045863"/>
                <a:gd name="connsiteY6" fmla="*/ 0 h 1103312"/>
                <a:gd name="connsiteX0" fmla="*/ 189017 w 1045863"/>
                <a:gd name="connsiteY0" fmla="*/ 0 h 1103312"/>
                <a:gd name="connsiteX1" fmla="*/ 482067 w 1045863"/>
                <a:gd name="connsiteY1" fmla="*/ 800917 h 1103312"/>
                <a:gd name="connsiteX2" fmla="*/ 1045863 w 1045863"/>
                <a:gd name="connsiteY2" fmla="*/ 954468 h 1103312"/>
                <a:gd name="connsiteX3" fmla="*/ 640080 w 1045863"/>
                <a:gd name="connsiteY3" fmla="*/ 1103312 h 1103312"/>
                <a:gd name="connsiteX4" fmla="*/ 0 w 1045863"/>
                <a:gd name="connsiteY4" fmla="*/ 463232 h 1103312"/>
                <a:gd name="connsiteX5" fmla="*/ 189017 w 1045863"/>
                <a:gd name="connsiteY5" fmla="*/ 0 h 1103312"/>
                <a:gd name="connsiteX0" fmla="*/ 189017 w 1178210"/>
                <a:gd name="connsiteY0" fmla="*/ 0 h 1103312"/>
                <a:gd name="connsiteX1" fmla="*/ 482067 w 1178210"/>
                <a:gd name="connsiteY1" fmla="*/ 800917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189017 w 1178210"/>
                <a:gd name="connsiteY0" fmla="*/ 0 h 1103312"/>
                <a:gd name="connsiteX1" fmla="*/ 494099 w 1178210"/>
                <a:gd name="connsiteY1" fmla="*/ 596381 h 1103312"/>
                <a:gd name="connsiteX2" fmla="*/ 1178210 w 1178210"/>
                <a:gd name="connsiteY2" fmla="*/ 810089 h 1103312"/>
                <a:gd name="connsiteX3" fmla="*/ 640080 w 1178210"/>
                <a:gd name="connsiteY3" fmla="*/ 1103312 h 1103312"/>
                <a:gd name="connsiteX4" fmla="*/ 0 w 1178210"/>
                <a:gd name="connsiteY4" fmla="*/ 463232 h 1103312"/>
                <a:gd name="connsiteX5" fmla="*/ 189017 w 1178210"/>
                <a:gd name="connsiteY5" fmla="*/ 0 h 1103312"/>
                <a:gd name="connsiteX0" fmla="*/ 2404 w 991597"/>
                <a:gd name="connsiteY0" fmla="*/ 8836 h 1112148"/>
                <a:gd name="connsiteX1" fmla="*/ 307486 w 991597"/>
                <a:gd name="connsiteY1" fmla="*/ 605217 h 1112148"/>
                <a:gd name="connsiteX2" fmla="*/ 991597 w 991597"/>
                <a:gd name="connsiteY2" fmla="*/ 818925 h 1112148"/>
                <a:gd name="connsiteX3" fmla="*/ 453467 w 991597"/>
                <a:gd name="connsiteY3" fmla="*/ 1112148 h 1112148"/>
                <a:gd name="connsiteX4" fmla="*/ 2404 w 991597"/>
                <a:gd name="connsiteY4" fmla="*/ 8836 h 1112148"/>
                <a:gd name="connsiteX0" fmla="*/ 2404 w 991597"/>
                <a:gd name="connsiteY0" fmla="*/ 8836 h 887846"/>
                <a:gd name="connsiteX1" fmla="*/ 307486 w 991597"/>
                <a:gd name="connsiteY1" fmla="*/ 605217 h 887846"/>
                <a:gd name="connsiteX2" fmla="*/ 991597 w 991597"/>
                <a:gd name="connsiteY2" fmla="*/ 818925 h 887846"/>
                <a:gd name="connsiteX3" fmla="*/ 104551 w 991597"/>
                <a:gd name="connsiteY3" fmla="*/ 883548 h 887846"/>
                <a:gd name="connsiteX4" fmla="*/ 2404 w 991597"/>
                <a:gd name="connsiteY4" fmla="*/ 8836 h 887846"/>
                <a:gd name="connsiteX0" fmla="*/ 118779 w 1107972"/>
                <a:gd name="connsiteY0" fmla="*/ 8836 h 1021343"/>
                <a:gd name="connsiteX1" fmla="*/ 423861 w 1107972"/>
                <a:gd name="connsiteY1" fmla="*/ 605217 h 1021343"/>
                <a:gd name="connsiteX2" fmla="*/ 1107972 w 1107972"/>
                <a:gd name="connsiteY2" fmla="*/ 818925 h 1021343"/>
                <a:gd name="connsiteX3" fmla="*/ 220926 w 1107972"/>
                <a:gd name="connsiteY3" fmla="*/ 883548 h 1021343"/>
                <a:gd name="connsiteX4" fmla="*/ 118779 w 1107972"/>
                <a:gd name="connsiteY4" fmla="*/ 8836 h 1021343"/>
                <a:gd name="connsiteX0" fmla="*/ 118779 w 1107972"/>
                <a:gd name="connsiteY0" fmla="*/ 11180 h 1023687"/>
                <a:gd name="connsiteX1" fmla="*/ 423861 w 1107972"/>
                <a:gd name="connsiteY1" fmla="*/ 607561 h 1023687"/>
                <a:gd name="connsiteX2" fmla="*/ 1107972 w 1107972"/>
                <a:gd name="connsiteY2" fmla="*/ 821269 h 1023687"/>
                <a:gd name="connsiteX3" fmla="*/ 220926 w 1107972"/>
                <a:gd name="connsiteY3" fmla="*/ 885892 h 1023687"/>
                <a:gd name="connsiteX4" fmla="*/ 118779 w 1107972"/>
                <a:gd name="connsiteY4" fmla="*/ 11180 h 10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2" h="1023687">
                  <a:moveTo>
                    <a:pt x="118779" y="11180"/>
                  </a:moveTo>
                  <a:cubicBezTo>
                    <a:pt x="94449" y="-73308"/>
                    <a:pt x="114617" y="340199"/>
                    <a:pt x="423861" y="607561"/>
                  </a:cubicBezTo>
                  <a:cubicBezTo>
                    <a:pt x="733105" y="874923"/>
                    <a:pt x="1081637" y="770870"/>
                    <a:pt x="1107972" y="821269"/>
                  </a:cubicBezTo>
                  <a:cubicBezTo>
                    <a:pt x="999127" y="915094"/>
                    <a:pt x="664577" y="1186681"/>
                    <a:pt x="220926" y="885892"/>
                  </a:cubicBezTo>
                  <a:cubicBezTo>
                    <a:pt x="-222725" y="585103"/>
                    <a:pt x="143109" y="95668"/>
                    <a:pt x="118779" y="11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ABBFE40E-4CF2-401C-9BB4-FD351BE79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9795130"/>
              </p:ext>
            </p:extLst>
          </p:nvPr>
        </p:nvGraphicFramePr>
        <p:xfrm>
          <a:off x="537274" y="3586048"/>
          <a:ext cx="11219349" cy="28891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002">
                  <a:extLst>
                    <a:ext uri="{9D8B030D-6E8A-4147-A177-3AD203B41FA5}">
                      <a16:colId xmlns:a16="http://schemas.microsoft.com/office/drawing/2014/main" val="287099025"/>
                    </a:ext>
                  </a:extLst>
                </a:gridCol>
                <a:gridCol w="722789">
                  <a:extLst>
                    <a:ext uri="{9D8B030D-6E8A-4147-A177-3AD203B41FA5}">
                      <a16:colId xmlns:a16="http://schemas.microsoft.com/office/drawing/2014/main" val="1077114756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2509302586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1206634095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2227195113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1093992016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4034846371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849530924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4059173325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1503744482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750962595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2069632431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2537565848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52733384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3887973673"/>
                    </a:ext>
                  </a:extLst>
                </a:gridCol>
                <a:gridCol w="641897">
                  <a:extLst>
                    <a:ext uri="{9D8B030D-6E8A-4147-A177-3AD203B41FA5}">
                      <a16:colId xmlns:a16="http://schemas.microsoft.com/office/drawing/2014/main" val="3695383742"/>
                    </a:ext>
                  </a:extLst>
                </a:gridCol>
              </a:tblGrid>
              <a:tr h="4844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Task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Workload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Day14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1100837"/>
                  </a:ext>
                </a:extLst>
              </a:tr>
              <a:tr h="4844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안드로이드 </a:t>
                      </a:r>
                      <a:r>
                        <a:rPr lang="en-US" altLang="ko-KR" sz="1200" dirty="0"/>
                        <a:t>App</a:t>
                      </a:r>
                      <a:r>
                        <a:rPr lang="ko-KR" altLang="en-US" sz="1200" dirty="0"/>
                        <a:t>을 구현한다</a:t>
                      </a:r>
                      <a:r>
                        <a:rPr lang="en-US" altLang="ko-KR" sz="120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033933"/>
                  </a:ext>
                </a:extLst>
              </a:tr>
              <a:tr h="7670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예약 정보를 담은 테이블</a:t>
                      </a:r>
                      <a:r>
                        <a:rPr lang="en-US" altLang="ko-KR" sz="1200" dirty="0"/>
                        <a:t>(Data Structure)</a:t>
                      </a:r>
                      <a:r>
                        <a:rPr lang="ko-KR" altLang="en-US" sz="1200" dirty="0"/>
                        <a:t>를 설계한다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06546"/>
                  </a:ext>
                </a:extLst>
              </a:tr>
              <a:tr h="4844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예약 정보를 저장할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서버*를 구축한다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0226574"/>
                  </a:ext>
                </a:extLst>
              </a:tr>
              <a:tr h="4520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App</a:t>
                      </a:r>
                      <a:r>
                        <a:rPr lang="ko-KR" altLang="en-US" sz="1200" dirty="0"/>
                        <a:t>과 서버를 연동한다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1233146"/>
                  </a:ext>
                </a:extLst>
              </a:tr>
            </a:tbl>
          </a:graphicData>
        </a:graphic>
      </p:graphicFrame>
      <p:sp>
        <p:nvSpPr>
          <p:cNvPr id="10" name="제목 1">
            <a:extLst>
              <a:ext uri="{FF2B5EF4-FFF2-40B4-BE49-F238E27FC236}">
                <a16:creationId xmlns:a16="http://schemas.microsoft.com/office/drawing/2014/main" id="{2DB8774F-7FEA-486C-B7A8-1D14BF963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331" y="1116269"/>
            <a:ext cx="1225925" cy="382221"/>
          </a:xfrm>
        </p:spPr>
        <p:txBody>
          <a:bodyPr>
            <a:normAutofit/>
          </a:bodyPr>
          <a:lstStyle/>
          <a:p>
            <a:r>
              <a:rPr lang="en-US" altLang="ko-KR" sz="2000" b="1"/>
              <a:t>Sprint 1</a:t>
            </a:r>
            <a:endParaRPr lang="ko-KR" altLang="en-US" sz="2000" b="1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CEEBD17-9DEB-49FE-A490-FA9F78B0D8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515"/>
          <a:stretch/>
        </p:blipFill>
        <p:spPr>
          <a:xfrm>
            <a:off x="4119904" y="106147"/>
            <a:ext cx="6606153" cy="342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25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481" y="69518"/>
            <a:ext cx="10515600" cy="1325563"/>
          </a:xfrm>
        </p:spPr>
        <p:txBody>
          <a:bodyPr/>
          <a:lstStyle/>
          <a:p>
            <a:r>
              <a:rPr lang="en-US" altLang="ko-KR" dirty="0"/>
              <a:t>Expecting Results</a:t>
            </a:r>
            <a:endParaRPr lang="en-US" dirty="0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394739AE-59B7-4883-9900-51645C70AEFA}"/>
              </a:ext>
            </a:extLst>
          </p:cNvPr>
          <p:cNvSpPr/>
          <p:nvPr/>
        </p:nvSpPr>
        <p:spPr>
          <a:xfrm>
            <a:off x="1155700" y="1478871"/>
            <a:ext cx="10515600" cy="4384179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6" name="그림 75">
            <a:extLst>
              <a:ext uri="{FF2B5EF4-FFF2-40B4-BE49-F238E27FC236}">
                <a16:creationId xmlns:a16="http://schemas.microsoft.com/office/drawing/2014/main" id="{7F051A9D-FE86-4CF2-B98E-1E9677729E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72" t="43438" r="7741" b="28889"/>
          <a:stretch/>
        </p:blipFill>
        <p:spPr>
          <a:xfrm>
            <a:off x="2658634" y="1630048"/>
            <a:ext cx="2668994" cy="1742365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561122B4-2C75-4AF0-AD14-5647836CE34F}"/>
              </a:ext>
            </a:extLst>
          </p:cNvPr>
          <p:cNvSpPr txBox="1"/>
          <p:nvPr/>
        </p:nvSpPr>
        <p:spPr>
          <a:xfrm>
            <a:off x="2594209" y="5347930"/>
            <a:ext cx="3422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영화관 분실물 감지 </a:t>
            </a:r>
            <a:r>
              <a:rPr lang="en-US" altLang="ko-KR" sz="1600" dirty="0"/>
              <a:t>IoT</a:t>
            </a:r>
            <a:r>
              <a:rPr lang="ko-KR" altLang="en-US" sz="1600" dirty="0"/>
              <a:t> 시스템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54B1F8F-E63E-4E8E-A709-B80ACEA2BB6F}"/>
              </a:ext>
            </a:extLst>
          </p:cNvPr>
          <p:cNvSpPr txBox="1"/>
          <p:nvPr/>
        </p:nvSpPr>
        <p:spPr>
          <a:xfrm>
            <a:off x="8002540" y="5347930"/>
            <a:ext cx="24706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분실물 알림 </a:t>
            </a:r>
            <a:r>
              <a:rPr lang="en-US" altLang="ko-KR" sz="1600" dirty="0"/>
              <a:t>SMS </a:t>
            </a:r>
            <a:r>
              <a:rPr lang="ko-KR" altLang="en-US" sz="1600" dirty="0"/>
              <a:t>서비스 </a:t>
            </a:r>
          </a:p>
        </p:txBody>
      </p:sp>
      <p:pic>
        <p:nvPicPr>
          <p:cNvPr id="106" name="그림 105">
            <a:extLst>
              <a:ext uri="{FF2B5EF4-FFF2-40B4-BE49-F238E27FC236}">
                <a16:creationId xmlns:a16="http://schemas.microsoft.com/office/drawing/2014/main" id="{D731DDFB-B44D-40A8-BB06-0D1C876BC5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03" t="5366" r="9114" b="8174"/>
          <a:stretch/>
        </p:blipFill>
        <p:spPr>
          <a:xfrm>
            <a:off x="9345376" y="1962319"/>
            <a:ext cx="1842669" cy="3272990"/>
          </a:xfrm>
          <a:prstGeom prst="rect">
            <a:avLst/>
          </a:prstGeom>
        </p:spPr>
      </p:pic>
      <p:pic>
        <p:nvPicPr>
          <p:cNvPr id="107" name="그림 106">
            <a:extLst>
              <a:ext uri="{FF2B5EF4-FFF2-40B4-BE49-F238E27FC236}">
                <a16:creationId xmlns:a16="http://schemas.microsoft.com/office/drawing/2014/main" id="{0C9FC06C-4FF1-4BEA-A257-F2F861DD2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6118" y="1997569"/>
            <a:ext cx="2039096" cy="330846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569B2C3-AE00-4823-963E-3C32BDE81D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6366" y="3473481"/>
            <a:ext cx="4679086" cy="169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433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2483</TotalTime>
  <Words>612</Words>
  <Application>Microsoft Office PowerPoint</Application>
  <PresentationFormat>와이드스크린</PresentationFormat>
  <Paragraphs>164</Paragraphs>
  <Slides>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실무중심 산업협력 프로젝트1 제안서</vt:lpstr>
      <vt:lpstr>PowerPoint 프레젠테이션</vt:lpstr>
      <vt:lpstr>PowerPoint 프레젠테이션</vt:lpstr>
      <vt:lpstr>1. Motivation</vt:lpstr>
      <vt:lpstr>2. Related Literature : 영화관 분실물 IoT 시스템 </vt:lpstr>
      <vt:lpstr>Scrum Task Board</vt:lpstr>
      <vt:lpstr>Sprint 1</vt:lpstr>
      <vt:lpstr>Expecting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실무중심 산업협력 프로젝트2 제안서</dc:title>
  <dc:creator>정 성현</dc:creator>
  <cp:lastModifiedBy>송 인호</cp:lastModifiedBy>
  <cp:revision>189</cp:revision>
  <dcterms:created xsi:type="dcterms:W3CDTF">2020-09-11T23:51:03Z</dcterms:created>
  <dcterms:modified xsi:type="dcterms:W3CDTF">2021-03-16T07:03:11Z</dcterms:modified>
</cp:coreProperties>
</file>

<file path=docProps/thumbnail.jpeg>
</file>